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40" d="100"/>
          <a:sy n="40" d="100"/>
        </p:scale>
        <p:origin x="318"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0" name="Shape 100"/>
          <p:cNvSpPr>
            <a:spLocks noGrp="1" noRot="1" noChangeAspect="1"/>
          </p:cNvSpPr>
          <p:nvPr>
            <p:ph type="sldImg"/>
          </p:nvPr>
        </p:nvSpPr>
        <p:spPr>
          <a:xfrm>
            <a:off x="1143000" y="685800"/>
            <a:ext cx="4572000" cy="3429000"/>
          </a:xfrm>
          <a:prstGeom prst="rect">
            <a:avLst/>
          </a:prstGeom>
        </p:spPr>
        <p:txBody>
          <a:bodyPr/>
          <a:lstStyle/>
          <a:p>
            <a:endParaRPr/>
          </a:p>
        </p:txBody>
      </p:sp>
      <p:sp>
        <p:nvSpPr>
          <p:cNvPr id="101" name="Shape 10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Image avec légende">
    <p:spTree>
      <p:nvGrpSpPr>
        <p:cNvPr id="1" name=""/>
        <p:cNvGrpSpPr/>
        <p:nvPr/>
      </p:nvGrpSpPr>
      <p:grpSpPr>
        <a:xfrm>
          <a:off x="0" y="0"/>
          <a:ext cx="0" cy="0"/>
          <a:chOff x="0" y="0"/>
          <a:chExt cx="0" cy="0"/>
        </a:xfrm>
      </p:grpSpPr>
      <p:sp>
        <p:nvSpPr>
          <p:cNvPr id="91"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92" name="Espace réservé pour une image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93"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re et contenu">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re et contenu 0">
    <p:bg>
      <p:bgPr>
        <a:solidFill>
          <a:srgbClr val="000000"/>
        </a:solidFill>
        <a:effectLst/>
      </p:bgPr>
    </p:bg>
    <p:spTree>
      <p:nvGrpSpPr>
        <p:cNvPr id="1" name=""/>
        <p:cNvGrpSpPr/>
        <p:nvPr/>
      </p:nvGrpSpPr>
      <p:grpSpPr>
        <a:xfrm>
          <a:off x="0" y="0"/>
          <a:ext cx="0" cy="0"/>
          <a:chOff x="0" y="0"/>
          <a:chExt cx="0" cy="0"/>
        </a:xfrm>
      </p:grpSpPr>
      <p:sp>
        <p:nvSpPr>
          <p:cNvPr id="29" name="Title Text"/>
          <p:cNvSpPr txBox="1">
            <a:spLocks noGrp="1"/>
          </p:cNvSpPr>
          <p:nvPr>
            <p:ph type="title"/>
          </p:nvPr>
        </p:nvSpPr>
        <p:spPr>
          <a:prstGeom prst="rect">
            <a:avLst/>
          </a:prstGeom>
        </p:spPr>
        <p:txBody>
          <a:bodyPr/>
          <a:lstStyle>
            <a:lvl1pPr>
              <a:defRPr>
                <a:solidFill>
                  <a:srgbClr val="FFFFFF"/>
                </a:solidFill>
              </a:defRPr>
            </a:lvl1pPr>
          </a:lstStyle>
          <a:p>
            <a:r>
              <a:t>Title Text</a:t>
            </a:r>
          </a:p>
        </p:txBody>
      </p:sp>
      <p:sp>
        <p:nvSpPr>
          <p:cNvPr id="30" name="Body Level One…"/>
          <p:cNvSpPr txBox="1">
            <a:spLocks noGrp="1"/>
          </p:cNvSpPr>
          <p:nvPr>
            <p:ph type="body" idx="1"/>
          </p:nvPr>
        </p:nvSpPr>
        <p:spPr>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re de section">
    <p:spTree>
      <p:nvGrpSpPr>
        <p:cNvPr id="1" name=""/>
        <p:cNvGrpSpPr/>
        <p:nvPr/>
      </p:nvGrpSpPr>
      <p:grpSpPr>
        <a:xfrm>
          <a:off x="0" y="0"/>
          <a:ext cx="0" cy="0"/>
          <a:chOff x="0" y="0"/>
          <a:chExt cx="0" cy="0"/>
        </a:xfrm>
      </p:grpSpPr>
      <p:sp>
        <p:nvSpPr>
          <p:cNvPr id="38"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9"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Deux contenus">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mparaison">
    <p:spTree>
      <p:nvGrpSpPr>
        <p:cNvPr id="1" name=""/>
        <p:cNvGrpSpPr/>
        <p:nvPr/>
      </p:nvGrpSpPr>
      <p:grpSpPr>
        <a:xfrm>
          <a:off x="0" y="0"/>
          <a:ext cx="0" cy="0"/>
          <a:chOff x="0" y="0"/>
          <a:chExt cx="0" cy="0"/>
        </a:xfrm>
      </p:grpSpPr>
      <p:sp>
        <p:nvSpPr>
          <p:cNvPr id="56"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57"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8" name="Espace réservé du texte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re seul">
    <p:spTree>
      <p:nvGrpSpPr>
        <p:cNvPr id="1" name=""/>
        <p:cNvGrpSpPr/>
        <p:nvPr/>
      </p:nvGrpSpPr>
      <p:grpSpPr>
        <a:xfrm>
          <a:off x="0" y="0"/>
          <a:ext cx="0" cy="0"/>
          <a:chOff x="0" y="0"/>
          <a:chExt cx="0" cy="0"/>
        </a:xfrm>
      </p:grpSpPr>
      <p:sp>
        <p:nvSpPr>
          <p:cNvPr id="66" name="Title Text"/>
          <p:cNvSpPr txBox="1">
            <a:spLocks noGrp="1"/>
          </p:cNvSpPr>
          <p:nvPr>
            <p:ph type="title"/>
          </p:nvPr>
        </p:nvSpPr>
        <p:spPr>
          <a:prstGeom prst="rect">
            <a:avLst/>
          </a:prstGeom>
        </p:spPr>
        <p:txBody>
          <a:bodyPr/>
          <a:lstStyle/>
          <a:p>
            <a:r>
              <a:t>Title Text</a:t>
            </a:r>
          </a:p>
        </p:txBody>
      </p:sp>
      <p:sp>
        <p:nvSpPr>
          <p:cNvPr id="67"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Vide">
    <p:spTree>
      <p:nvGrpSpPr>
        <p:cNvPr id="1" name=""/>
        <p:cNvGrpSpPr/>
        <p:nvPr/>
      </p:nvGrpSpPr>
      <p:grpSpPr>
        <a:xfrm>
          <a:off x="0" y="0"/>
          <a:ext cx="0" cy="0"/>
          <a:chOff x="0" y="0"/>
          <a:chExt cx="0" cy="0"/>
        </a:xfrm>
      </p:grpSpPr>
      <p:sp>
        <p:nvSpPr>
          <p:cNvPr id="74"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ontenu avec légende">
    <p:spTree>
      <p:nvGrpSpPr>
        <p:cNvPr id="1" name=""/>
        <p:cNvGrpSpPr/>
        <p:nvPr/>
      </p:nvGrpSpPr>
      <p:grpSpPr>
        <a:xfrm>
          <a:off x="0" y="0"/>
          <a:ext cx="0" cy="0"/>
          <a:chOff x="0" y="0"/>
          <a:chExt cx="0" cy="0"/>
        </a:xfrm>
      </p:grpSpPr>
      <p:sp>
        <p:nvSpPr>
          <p:cNvPr id="81"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2"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83" name="Espace réservé du texte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lagrandemarche.c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72"/>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pic>
        <p:nvPicPr>
          <p:cNvPr id="104" name="Image 10" descr="Image 10"/>
          <p:cNvPicPr>
            <a:picLocks noChangeAspect="1"/>
          </p:cNvPicPr>
          <p:nvPr/>
        </p:nvPicPr>
        <p:blipFill>
          <a:blip r:embed="rId2"/>
          <a:srcRect l="9162" r="19232"/>
          <a:stretch>
            <a:fillRect/>
          </a:stretch>
        </p:blipFill>
        <p:spPr>
          <a:xfrm>
            <a:off x="8529321" y="10"/>
            <a:ext cx="3662760" cy="340159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16" y="1366"/>
                </a:lnTo>
                <a:cubicBezTo>
                  <a:pt x="2904" y="6706"/>
                  <a:pt x="4320" y="13053"/>
                  <a:pt x="4540" y="19896"/>
                </a:cubicBezTo>
                <a:lnTo>
                  <a:pt x="4569" y="21600"/>
                </a:lnTo>
                <a:lnTo>
                  <a:pt x="21600" y="21600"/>
                </a:lnTo>
                <a:lnTo>
                  <a:pt x="21600" y="0"/>
                </a:lnTo>
                <a:lnTo>
                  <a:pt x="0" y="0"/>
                </a:lnTo>
                <a:close/>
              </a:path>
            </a:pathLst>
          </a:custGeom>
          <a:ln w="12700">
            <a:miter lim="400000"/>
          </a:ln>
        </p:spPr>
      </p:pic>
      <p:pic>
        <p:nvPicPr>
          <p:cNvPr id="105" name="Image 4" descr="Image 4"/>
          <p:cNvPicPr>
            <a:picLocks noChangeAspect="1"/>
          </p:cNvPicPr>
          <p:nvPr/>
        </p:nvPicPr>
        <p:blipFill>
          <a:blip r:embed="rId3"/>
          <a:srcRect l="2638" r="6568" b="2"/>
          <a:stretch>
            <a:fillRect/>
          </a:stretch>
        </p:blipFill>
        <p:spPr>
          <a:xfrm>
            <a:off x="5115314" y="10"/>
            <a:ext cx="4117976" cy="340161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9" y="267"/>
                </a:lnTo>
                <a:cubicBezTo>
                  <a:pt x="2491" y="5889"/>
                  <a:pt x="3969" y="12763"/>
                  <a:pt x="4182" y="20229"/>
                </a:cubicBezTo>
                <a:lnTo>
                  <a:pt x="4203" y="21600"/>
                </a:lnTo>
                <a:lnTo>
                  <a:pt x="21600" y="21600"/>
                </a:lnTo>
                <a:lnTo>
                  <a:pt x="21577" y="19896"/>
                </a:lnTo>
                <a:cubicBezTo>
                  <a:pt x="21381" y="13053"/>
                  <a:pt x="20122" y="6706"/>
                  <a:pt x="18086" y="1366"/>
                </a:cubicBezTo>
                <a:lnTo>
                  <a:pt x="17539" y="0"/>
                </a:lnTo>
                <a:lnTo>
                  <a:pt x="0" y="0"/>
                </a:lnTo>
                <a:close/>
              </a:path>
            </a:pathLst>
          </a:custGeom>
          <a:ln w="12700">
            <a:miter lim="400000"/>
          </a:ln>
        </p:spPr>
      </p:pic>
      <p:pic>
        <p:nvPicPr>
          <p:cNvPr id="106" name="Image 5" descr="Image 5"/>
          <p:cNvPicPr>
            <a:picLocks noChangeAspect="1"/>
          </p:cNvPicPr>
          <p:nvPr/>
        </p:nvPicPr>
        <p:blipFill>
          <a:blip r:embed="rId4"/>
          <a:srcRect t="27173" r="1"/>
          <a:stretch>
            <a:fillRect/>
          </a:stretch>
        </p:blipFill>
        <p:spPr>
          <a:xfrm>
            <a:off x="5168353" y="3456432"/>
            <a:ext cx="7023498" cy="3401522"/>
          </a:xfrm>
          <a:custGeom>
            <a:avLst/>
            <a:gdLst/>
            <a:ahLst/>
            <a:cxnLst>
              <a:cxn ang="0">
                <a:pos x="wd2" y="hd2"/>
              </a:cxn>
              <a:cxn ang="5400000">
                <a:pos x="wd2" y="hd2"/>
              </a:cxn>
              <a:cxn ang="10800000">
                <a:pos x="wd2" y="hd2"/>
              </a:cxn>
              <a:cxn ang="16200000">
                <a:pos x="wd2" y="hd2"/>
              </a:cxn>
            </a:cxnLst>
            <a:rect l="0" t="0" r="r" b="b"/>
            <a:pathLst>
              <a:path w="21600" h="21600" extrusionOk="0">
                <a:moveTo>
                  <a:pt x="2304" y="0"/>
                </a:moveTo>
                <a:lnTo>
                  <a:pt x="2306" y="159"/>
                </a:lnTo>
                <a:cubicBezTo>
                  <a:pt x="2306" y="7718"/>
                  <a:pt x="1545" y="14741"/>
                  <a:pt x="243" y="20567"/>
                </a:cubicBezTo>
                <a:lnTo>
                  <a:pt x="0" y="21600"/>
                </a:lnTo>
                <a:lnTo>
                  <a:pt x="21600" y="21600"/>
                </a:lnTo>
                <a:lnTo>
                  <a:pt x="21600" y="0"/>
                </a:lnTo>
                <a:lnTo>
                  <a:pt x="2304" y="0"/>
                </a:lnTo>
                <a:close/>
              </a:path>
            </a:pathLst>
          </a:custGeom>
          <a:ln w="12700">
            <a:miter lim="400000"/>
          </a:ln>
        </p:spPr>
      </p:pic>
      <p:sp>
        <p:nvSpPr>
          <p:cNvPr id="107" name="Freeform: Shape 74"/>
          <p:cNvSpPr/>
          <p:nvPr/>
        </p:nvSpPr>
        <p:spPr>
          <a:xfrm>
            <a:off x="0" y="0"/>
            <a:ext cx="5927943" cy="6858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691" y="0"/>
                </a:lnTo>
                <a:lnTo>
                  <a:pt x="19274" y="1018"/>
                </a:lnTo>
                <a:cubicBezTo>
                  <a:pt x="20743" y="3853"/>
                  <a:pt x="21600" y="7271"/>
                  <a:pt x="21600" y="10951"/>
                </a:cubicBezTo>
                <a:cubicBezTo>
                  <a:pt x="21600" y="14630"/>
                  <a:pt x="20743" y="18048"/>
                  <a:pt x="19274" y="20884"/>
                </a:cubicBezTo>
                <a:lnTo>
                  <a:pt x="18864" y="21600"/>
                </a:lnTo>
                <a:lnTo>
                  <a:pt x="0" y="21600"/>
                </a:lnTo>
                <a:close/>
              </a:path>
            </a:pathLst>
          </a:custGeom>
          <a:solidFill>
            <a:srgbClr val="FFFFFF"/>
          </a:solidFill>
          <a:ln>
            <a:solidFill>
              <a:srgbClr val="EFEFEF"/>
            </a:solidFill>
            <a:miter/>
          </a:ln>
          <a:effectLst>
            <a:outerShdw blurRad="50800" dist="38100" rotWithShape="0">
              <a:srgbClr val="D9D9D9">
                <a:alpha val="30000"/>
              </a:srgbClr>
            </a:outerShdw>
          </a:effectLst>
        </p:spPr>
        <p:txBody>
          <a:bodyPr lIns="45719" rIns="45719" anchor="ctr"/>
          <a:lstStyle/>
          <a:p>
            <a:pPr algn="ctr">
              <a:defRPr>
                <a:solidFill>
                  <a:srgbClr val="FFFFFF"/>
                </a:solidFill>
              </a:defRPr>
            </a:pPr>
            <a:endParaRPr/>
          </a:p>
        </p:txBody>
      </p:sp>
      <p:sp>
        <p:nvSpPr>
          <p:cNvPr id="108" name="Freeform: Shape 76"/>
          <p:cNvSpPr/>
          <p:nvPr/>
        </p:nvSpPr>
        <p:spPr>
          <a:xfrm>
            <a:off x="-1" y="0"/>
            <a:ext cx="5917312" cy="6858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686" y="0"/>
                </a:lnTo>
                <a:lnTo>
                  <a:pt x="19270" y="1018"/>
                </a:lnTo>
                <a:cubicBezTo>
                  <a:pt x="20741" y="3853"/>
                  <a:pt x="21600" y="7271"/>
                  <a:pt x="21600" y="10951"/>
                </a:cubicBezTo>
                <a:cubicBezTo>
                  <a:pt x="21600" y="14630"/>
                  <a:pt x="20741" y="18048"/>
                  <a:pt x="19270" y="20884"/>
                </a:cubicBezTo>
                <a:lnTo>
                  <a:pt x="18859" y="21600"/>
                </a:lnTo>
                <a:lnTo>
                  <a:pt x="0" y="21600"/>
                </a:lnTo>
                <a:close/>
              </a:path>
            </a:pathLst>
          </a:custGeom>
          <a:solidFill>
            <a:srgbClr val="FFFFFF"/>
          </a:solidFill>
          <a:ln w="12700">
            <a:miter lim="400000"/>
          </a:ln>
        </p:spPr>
        <p:txBody>
          <a:bodyPr lIns="45719" rIns="45719" anchor="ctr"/>
          <a:lstStyle/>
          <a:p>
            <a:pPr algn="ctr">
              <a:defRPr>
                <a:solidFill>
                  <a:srgbClr val="FFFFFF"/>
                </a:solidFill>
              </a:defRPr>
            </a:pPr>
            <a:endParaRPr/>
          </a:p>
        </p:txBody>
      </p:sp>
      <p:sp>
        <p:nvSpPr>
          <p:cNvPr id="109" name="Titre 1"/>
          <p:cNvSpPr txBox="1">
            <a:spLocks noGrp="1"/>
          </p:cNvSpPr>
          <p:nvPr>
            <p:ph type="ctrTitle"/>
          </p:nvPr>
        </p:nvSpPr>
        <p:spPr>
          <a:xfrm>
            <a:off x="478464" y="1814508"/>
            <a:ext cx="5020057" cy="2770633"/>
          </a:xfrm>
          <a:prstGeom prst="rect">
            <a:avLst/>
          </a:prstGeom>
        </p:spPr>
        <p:txBody>
          <a:bodyPr/>
          <a:lstStyle/>
          <a:p>
            <a:pPr algn="l">
              <a:defRPr sz="4400">
                <a:latin typeface="Bernard MT Condensed"/>
                <a:ea typeface="Bernard MT Condensed"/>
                <a:cs typeface="Bernard MT Condensed"/>
                <a:sym typeface="Bernard MT Condensed"/>
              </a:defRPr>
            </a:pPr>
            <a:r>
              <a:t>The Great Forest</a:t>
            </a:r>
            <a:br/>
            <a:r>
              <a:t>Protection March</a:t>
            </a:r>
          </a:p>
        </p:txBody>
      </p:sp>
      <p:sp>
        <p:nvSpPr>
          <p:cNvPr id="110" name="Sous-titre 2"/>
          <p:cNvSpPr txBox="1">
            <a:spLocks noGrp="1"/>
          </p:cNvSpPr>
          <p:nvPr>
            <p:ph type="subTitle" sz="quarter" idx="1"/>
          </p:nvPr>
        </p:nvSpPr>
        <p:spPr>
          <a:xfrm>
            <a:off x="438912" y="4690871"/>
            <a:ext cx="4919472" cy="1335025"/>
          </a:xfrm>
          <a:prstGeom prst="rect">
            <a:avLst/>
          </a:prstGeom>
        </p:spPr>
        <p:txBody>
          <a:bodyPr/>
          <a:lstStyle/>
          <a:p>
            <a:pPr algn="l">
              <a:defRPr sz="2000" b="1"/>
            </a:pPr>
            <a:r>
              <a:t>The All Peoples Alliance for the protection of forests and 100 areas rich in natural biodiversity in southern Québec </a:t>
            </a:r>
          </a:p>
        </p:txBody>
      </p:sp>
      <p:sp>
        <p:nvSpPr>
          <p:cNvPr id="111" name="Rectangle 78"/>
          <p:cNvSpPr/>
          <p:nvPr/>
        </p:nvSpPr>
        <p:spPr>
          <a:xfrm rot="5400000">
            <a:off x="767989" y="346790"/>
            <a:ext cx="146305" cy="704089"/>
          </a:xfrm>
          <a:prstGeom prst="rect">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112" name="Rectangle 80"/>
          <p:cNvSpPr/>
          <p:nvPr/>
        </p:nvSpPr>
        <p:spPr>
          <a:xfrm>
            <a:off x="489097" y="4461119"/>
            <a:ext cx="5019076" cy="18289"/>
          </a:xfrm>
          <a:prstGeom prst="rect">
            <a:avLst/>
          </a:prstGeom>
          <a:solidFill>
            <a:srgbClr val="D5D5D5"/>
          </a:solidFill>
          <a:ln w="12700">
            <a:miter lim="400000"/>
          </a:ln>
        </p:spPr>
        <p:txBody>
          <a:bodyPr lIns="45719" rIns="45719" anchor="ctr"/>
          <a:lstStyle/>
          <a:p>
            <a:pPr algn="ctr">
              <a:defRPr>
                <a:solidFill>
                  <a:srgbClr val="FFFFFF"/>
                </a:solidFill>
              </a:defRPr>
            </a:pPr>
            <a:endParaRPr/>
          </a:p>
        </p:txBody>
      </p:sp>
      <p:pic>
        <p:nvPicPr>
          <p:cNvPr id="113" name="Image 6" descr="Image 6"/>
          <p:cNvPicPr>
            <a:picLocks noChangeAspect="1"/>
          </p:cNvPicPr>
          <p:nvPr/>
        </p:nvPicPr>
        <p:blipFill>
          <a:blip r:embed="rId5"/>
          <a:stretch>
            <a:fillRect/>
          </a:stretch>
        </p:blipFill>
        <p:spPr>
          <a:xfrm>
            <a:off x="1610079" y="223340"/>
            <a:ext cx="2184484" cy="2184485"/>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1000"/>
                                  </p:stCondLst>
                                  <p:iterate>
                                    <p:tmAbs val="0"/>
                                  </p:iterate>
                                  <p:childTnLst>
                                    <p:set>
                                      <p:cBhvr>
                                        <p:cTn id="6" fill="hold"/>
                                        <p:tgtEl>
                                          <p:spTgt spid="109"/>
                                        </p:tgtEl>
                                        <p:attrNameLst>
                                          <p:attrName>style.visibility</p:attrName>
                                        </p:attrNameLst>
                                      </p:cBhvr>
                                      <p:to>
                                        <p:strVal val="visible"/>
                                      </p:to>
                                    </p:set>
                                    <p:animEffect transition="in" filter="fade">
                                      <p:cBhvr>
                                        <p:cTn id="7" dur="7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1"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 name="Picture 2" descr="Picture 2"/>
          <p:cNvPicPr>
            <a:picLocks noChangeAspect="1"/>
          </p:cNvPicPr>
          <p:nvPr/>
        </p:nvPicPr>
        <p:blipFill>
          <a:blip r:embed="rId2"/>
          <a:srcRect t="11763" b="3967"/>
          <a:stretch>
            <a:fillRect/>
          </a:stretch>
        </p:blipFill>
        <p:spPr>
          <a:xfrm>
            <a:off x="19" y="10"/>
            <a:ext cx="12191981" cy="6857991"/>
          </a:xfrm>
          <a:prstGeom prst="rect">
            <a:avLst/>
          </a:prstGeom>
          <a:ln w="12700">
            <a:miter lim="400000"/>
          </a:ln>
        </p:spPr>
      </p:pic>
      <p:sp>
        <p:nvSpPr>
          <p:cNvPr id="164" name="Rectangle 70"/>
          <p:cNvSpPr/>
          <p:nvPr/>
        </p:nvSpPr>
        <p:spPr>
          <a:xfrm>
            <a:off x="0" y="5320141"/>
            <a:ext cx="12192000" cy="736552"/>
          </a:xfrm>
          <a:prstGeom prst="rect">
            <a:avLst/>
          </a:prstGeom>
          <a:solidFill>
            <a:srgbClr val="FFFFFF">
              <a:alpha val="93000"/>
            </a:srgbClr>
          </a:solidFill>
          <a:ln w="12700">
            <a:miter lim="400000"/>
          </a:ln>
        </p:spPr>
        <p:txBody>
          <a:bodyPr lIns="45719" rIns="45719" anchor="ctr"/>
          <a:lstStyle/>
          <a:p>
            <a:pPr algn="ctr">
              <a:defRPr>
                <a:solidFill>
                  <a:srgbClr val="FFFFFF"/>
                </a:solidFill>
              </a:defRPr>
            </a:pPr>
            <a:endParaRPr/>
          </a:p>
        </p:txBody>
      </p:sp>
      <p:sp>
        <p:nvSpPr>
          <p:cNvPr id="165" name="Titre 1"/>
          <p:cNvSpPr txBox="1">
            <a:spLocks noGrp="1"/>
          </p:cNvSpPr>
          <p:nvPr>
            <p:ph type="title"/>
          </p:nvPr>
        </p:nvSpPr>
        <p:spPr>
          <a:xfrm>
            <a:off x="523875" y="5317240"/>
            <a:ext cx="11210925" cy="744837"/>
          </a:xfrm>
          <a:prstGeom prst="rect">
            <a:avLst/>
          </a:prstGeom>
        </p:spPr>
        <p:txBody>
          <a:bodyPr/>
          <a:lstStyle>
            <a:lvl1pPr algn="ctr">
              <a:defRPr sz="3300">
                <a:solidFill>
                  <a:srgbClr val="262626"/>
                </a:solidFill>
              </a:defRPr>
            </a:lvl1pPr>
          </a:lstStyle>
          <a:p>
            <a:r>
              <a:t>Now is the time to come together and to act together</a:t>
            </a:r>
          </a:p>
        </p:txBody>
      </p:sp>
      <p:sp>
        <p:nvSpPr>
          <p:cNvPr id="166" name="Straight Connector 72"/>
          <p:cNvSpPr/>
          <p:nvPr/>
        </p:nvSpPr>
        <p:spPr>
          <a:xfrm>
            <a:off x="0" y="5241983"/>
            <a:ext cx="12192000" cy="1"/>
          </a:xfrm>
          <a:prstGeom prst="line">
            <a:avLst/>
          </a:prstGeom>
          <a:ln w="41275">
            <a:solidFill>
              <a:srgbClr val="FFFFFF">
                <a:alpha val="90000"/>
              </a:srgbClr>
            </a:solidFill>
            <a:miter/>
          </a:ln>
        </p:spPr>
        <p:txBody>
          <a:bodyPr lIns="45719" rIns="45719"/>
          <a:lstStyle/>
          <a:p>
            <a:endParaRPr/>
          </a:p>
        </p:txBody>
      </p:sp>
      <p:sp>
        <p:nvSpPr>
          <p:cNvPr id="167" name="Straight Connector 74"/>
          <p:cNvSpPr/>
          <p:nvPr/>
        </p:nvSpPr>
        <p:spPr>
          <a:xfrm>
            <a:off x="0" y="6134851"/>
            <a:ext cx="12192000" cy="1"/>
          </a:xfrm>
          <a:prstGeom prst="line">
            <a:avLst/>
          </a:prstGeom>
          <a:ln w="41275">
            <a:solidFill>
              <a:srgbClr val="FFFFFF">
                <a:alpha val="90000"/>
              </a:srgbClr>
            </a:solidFill>
            <a:miter/>
          </a:ln>
        </p:spPr>
        <p:txBody>
          <a:bodyPr lIns="45719" rIns="45719"/>
          <a:lstStyle/>
          <a:p>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Rectangle 22"/>
          <p:cNvSpPr/>
          <p:nvPr/>
        </p:nvSpPr>
        <p:spPr>
          <a:xfrm>
            <a:off x="0" y="0"/>
            <a:ext cx="6082112"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70" name="Rectangle 24"/>
          <p:cNvSpPr/>
          <p:nvPr/>
        </p:nvSpPr>
        <p:spPr>
          <a:xfrm>
            <a:off x="0" y="0"/>
            <a:ext cx="12192000" cy="6858000"/>
          </a:xfrm>
          <a:prstGeom prst="rect">
            <a:avLst/>
          </a:prstGeom>
          <a:gradFill>
            <a:gsLst>
              <a:gs pos="0">
                <a:srgbClr val="3965B5"/>
              </a:gs>
              <a:gs pos="25000">
                <a:srgbClr val="3965B5"/>
              </a:gs>
              <a:gs pos="94000">
                <a:srgbClr val="3B3838"/>
              </a:gs>
              <a:gs pos="100000">
                <a:srgbClr val="3B3838"/>
              </a:gs>
            </a:gsLst>
            <a:lin ang="4200000"/>
          </a:gradFill>
          <a:ln w="12700">
            <a:miter lim="400000"/>
          </a:ln>
        </p:spPr>
        <p:txBody>
          <a:bodyPr lIns="45719" rIns="45719" anchor="ctr"/>
          <a:lstStyle/>
          <a:p>
            <a:pPr algn="ctr">
              <a:defRPr>
                <a:solidFill>
                  <a:srgbClr val="FFFFFF"/>
                </a:solidFill>
              </a:defRPr>
            </a:pPr>
            <a:endParaRPr/>
          </a:p>
        </p:txBody>
      </p:sp>
      <p:pic>
        <p:nvPicPr>
          <p:cNvPr id="171" name="Picture 26" descr="Picture 26"/>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72" name="Titre 1"/>
          <p:cNvSpPr txBox="1">
            <a:spLocks noGrp="1"/>
          </p:cNvSpPr>
          <p:nvPr>
            <p:ph type="title"/>
          </p:nvPr>
        </p:nvSpPr>
        <p:spPr>
          <a:xfrm>
            <a:off x="278297" y="1934817"/>
            <a:ext cx="4426226" cy="3458819"/>
          </a:xfrm>
          <a:prstGeom prst="rect">
            <a:avLst/>
          </a:prstGeom>
        </p:spPr>
        <p:txBody>
          <a:bodyPr/>
          <a:lstStyle>
            <a:lvl1pPr>
              <a:defRPr sz="4100">
                <a:solidFill>
                  <a:srgbClr val="FFFFFF"/>
                </a:solidFill>
              </a:defRPr>
            </a:lvl1pPr>
          </a:lstStyle>
          <a:p>
            <a:r>
              <a:t>A Great March uniting people from all communities and nations</a:t>
            </a:r>
          </a:p>
        </p:txBody>
      </p:sp>
      <p:sp>
        <p:nvSpPr>
          <p:cNvPr id="173" name="Espace réservé du contenu 2"/>
          <p:cNvSpPr txBox="1">
            <a:spLocks noGrp="1"/>
          </p:cNvSpPr>
          <p:nvPr>
            <p:ph type="body" sz="half" idx="1"/>
          </p:nvPr>
        </p:nvSpPr>
        <p:spPr>
          <a:xfrm>
            <a:off x="5764696" y="815062"/>
            <a:ext cx="5844210" cy="5227875"/>
          </a:xfrm>
          <a:prstGeom prst="rect">
            <a:avLst/>
          </a:prstGeom>
        </p:spPr>
        <p:txBody>
          <a:bodyPr anchor="ctr"/>
          <a:lstStyle>
            <a:lvl1pPr marL="0" indent="0" algn="just">
              <a:buSzTx/>
              <a:buNone/>
              <a:defRPr sz="2400" b="1">
                <a:latin typeface="Roboto"/>
                <a:ea typeface="Roboto"/>
                <a:cs typeface="Roboto"/>
                <a:sym typeface="Roboto"/>
              </a:defRPr>
            </a:lvl1pPr>
          </a:lstStyle>
          <a:p>
            <a:r>
              <a:t>Marchers will set out from the 4 directions of the province and converge on Quebec City on October 16th, 2021.</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Rectangle 9"/>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76" name="Titre 1"/>
          <p:cNvSpPr txBox="1">
            <a:spLocks noGrp="1"/>
          </p:cNvSpPr>
          <p:nvPr>
            <p:ph type="title"/>
          </p:nvPr>
        </p:nvSpPr>
        <p:spPr>
          <a:xfrm>
            <a:off x="411479" y="987552"/>
            <a:ext cx="4485863" cy="1088137"/>
          </a:xfrm>
          <a:prstGeom prst="rect">
            <a:avLst/>
          </a:prstGeom>
        </p:spPr>
        <p:txBody>
          <a:bodyPr anchor="b"/>
          <a:lstStyle/>
          <a:p>
            <a:pPr>
              <a:defRPr sz="3400"/>
            </a:pPr>
            <a:r>
              <a:t>Listening to </a:t>
            </a:r>
          </a:p>
          <a:p>
            <a:pPr>
              <a:defRPr sz="3400"/>
            </a:pPr>
            <a:r>
              <a:t>the First Peoples</a:t>
            </a:r>
          </a:p>
        </p:txBody>
      </p:sp>
      <p:sp>
        <p:nvSpPr>
          <p:cNvPr id="177" name="Rectangle 11"/>
          <p:cNvSpPr/>
          <p:nvPr/>
        </p:nvSpPr>
        <p:spPr>
          <a:xfrm rot="5400000">
            <a:off x="649223" y="387938"/>
            <a:ext cx="73153" cy="548641"/>
          </a:xfrm>
          <a:prstGeom prst="rect">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178" name="Rectangle 13"/>
          <p:cNvSpPr/>
          <p:nvPr/>
        </p:nvSpPr>
        <p:spPr>
          <a:xfrm>
            <a:off x="411479" y="2286000"/>
            <a:ext cx="4389122" cy="18289"/>
          </a:xfrm>
          <a:prstGeom prst="rect">
            <a:avLst/>
          </a:prstGeom>
          <a:solidFill>
            <a:srgbClr val="D5D5D5"/>
          </a:solidFill>
          <a:ln w="12700">
            <a:miter lim="400000"/>
          </a:ln>
        </p:spPr>
        <p:txBody>
          <a:bodyPr lIns="45719" rIns="45719" anchor="ctr"/>
          <a:lstStyle/>
          <a:p>
            <a:pPr algn="ctr">
              <a:defRPr>
                <a:solidFill>
                  <a:srgbClr val="FFFFFF"/>
                </a:solidFill>
              </a:defRPr>
            </a:pPr>
            <a:endParaRPr/>
          </a:p>
        </p:txBody>
      </p:sp>
      <p:sp>
        <p:nvSpPr>
          <p:cNvPr id="179" name="Espace réservé du contenu 2"/>
          <p:cNvSpPr txBox="1">
            <a:spLocks noGrp="1"/>
          </p:cNvSpPr>
          <p:nvPr>
            <p:ph type="body" sz="half" idx="1"/>
          </p:nvPr>
        </p:nvSpPr>
        <p:spPr>
          <a:xfrm>
            <a:off x="316396" y="2364405"/>
            <a:ext cx="4579288" cy="4215820"/>
          </a:xfrm>
          <a:prstGeom prst="rect">
            <a:avLst/>
          </a:prstGeom>
        </p:spPr>
        <p:txBody>
          <a:bodyPr/>
          <a:lstStyle/>
          <a:p>
            <a:pPr marL="0" indent="0">
              <a:lnSpc>
                <a:spcPct val="72000"/>
              </a:lnSpc>
              <a:buSzTx/>
              <a:buNone/>
              <a:defRPr sz="2200">
                <a:latin typeface="Roboto"/>
                <a:ea typeface="Roboto"/>
                <a:cs typeface="Roboto"/>
                <a:sym typeface="Roboto"/>
              </a:defRPr>
            </a:pPr>
            <a:r>
              <a:t>One of the main purposes of this action is to bring people together in all their diversity (native-non-native, women, men, people who self-identify differently, elders and young people).</a:t>
            </a:r>
          </a:p>
          <a:p>
            <a:pPr marL="0" indent="0">
              <a:lnSpc>
                <a:spcPct val="72000"/>
              </a:lnSpc>
              <a:buSzTx/>
              <a:buNone/>
              <a:defRPr sz="2200">
                <a:latin typeface="Roboto"/>
                <a:ea typeface="Roboto"/>
                <a:cs typeface="Roboto"/>
                <a:sym typeface="Roboto"/>
              </a:defRPr>
            </a:pPr>
            <a:endParaRPr/>
          </a:p>
          <a:p>
            <a:pPr marL="0" indent="0">
              <a:lnSpc>
                <a:spcPct val="72000"/>
              </a:lnSpc>
              <a:buSzTx/>
              <a:buNone/>
              <a:defRPr sz="2200">
                <a:latin typeface="Roboto"/>
                <a:ea typeface="Roboto"/>
                <a:cs typeface="Roboto"/>
                <a:sym typeface="Roboto"/>
              </a:defRPr>
            </a:pPr>
            <a:r>
              <a:t>This march will honour the work and life of William Commanda, a Great Anishinabe Teacher who dedicated his life to the protection of Mother Earth and the unification of Peoples, as well as all the elders who have shared and worked for the same vision.</a:t>
            </a:r>
          </a:p>
        </p:txBody>
      </p:sp>
      <p:pic>
        <p:nvPicPr>
          <p:cNvPr id="180" name="Image 4" descr="Image 4"/>
          <p:cNvPicPr>
            <a:picLocks noChangeAspect="1"/>
          </p:cNvPicPr>
          <p:nvPr/>
        </p:nvPicPr>
        <p:blipFill>
          <a:blip r:embed="rId2"/>
          <a:srcRect b="25280"/>
          <a:stretch>
            <a:fillRect/>
          </a:stretch>
        </p:blipFill>
        <p:spPr>
          <a:xfrm>
            <a:off x="5308051" y="10"/>
            <a:ext cx="6883798" cy="6858001"/>
          </a:xfrm>
          <a:custGeom>
            <a:avLst/>
            <a:gdLst/>
            <a:ahLst/>
            <a:cxnLst>
              <a:cxn ang="0">
                <a:pos x="wd2" y="hd2"/>
              </a:cxn>
              <a:cxn ang="5400000">
                <a:pos x="wd2" y="hd2"/>
              </a:cxn>
              <a:cxn ang="10800000">
                <a:pos x="wd2" y="hd2"/>
              </a:cxn>
              <a:cxn ang="16200000">
                <a:pos x="wd2" y="hd2"/>
              </a:cxn>
            </a:cxnLst>
            <a:rect l="0" t="0" r="r" b="b"/>
            <a:pathLst>
              <a:path w="21600" h="21600" extrusionOk="0">
                <a:moveTo>
                  <a:pt x="1147" y="0"/>
                </a:moveTo>
                <a:lnTo>
                  <a:pt x="1131" y="72"/>
                </a:lnTo>
                <a:cubicBezTo>
                  <a:pt x="403" y="3370"/>
                  <a:pt x="0" y="6995"/>
                  <a:pt x="0" y="10800"/>
                </a:cubicBezTo>
                <a:cubicBezTo>
                  <a:pt x="0" y="14605"/>
                  <a:pt x="403" y="18230"/>
                  <a:pt x="1131" y="21528"/>
                </a:cubicBezTo>
                <a:lnTo>
                  <a:pt x="1147" y="21600"/>
                </a:lnTo>
                <a:lnTo>
                  <a:pt x="21600" y="21600"/>
                </a:lnTo>
                <a:lnTo>
                  <a:pt x="21600" y="0"/>
                </a:lnTo>
                <a:lnTo>
                  <a:pt x="1147" y="0"/>
                </a:lnTo>
                <a:close/>
              </a:path>
            </a:pathLst>
          </a:cu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 name="Image 3" descr="Image 3"/>
          <p:cNvPicPr>
            <a:picLocks noChangeAspect="1"/>
          </p:cNvPicPr>
          <p:nvPr/>
        </p:nvPicPr>
        <p:blipFill>
          <a:blip r:embed="rId2"/>
          <a:srcRect t="6905" b="5547"/>
          <a:stretch>
            <a:fillRect/>
          </a:stretch>
        </p:blipFill>
        <p:spPr>
          <a:xfrm>
            <a:off x="19" y="9"/>
            <a:ext cx="12191981" cy="6857991"/>
          </a:xfrm>
          <a:prstGeom prst="rect">
            <a:avLst/>
          </a:prstGeom>
          <a:ln w="12700">
            <a:miter lim="400000"/>
          </a:ln>
        </p:spPr>
      </p:pic>
      <p:sp>
        <p:nvSpPr>
          <p:cNvPr id="183" name="Freeform 5"/>
          <p:cNvSpPr/>
          <p:nvPr/>
        </p:nvSpPr>
        <p:spPr>
          <a:xfrm flipH="1">
            <a:off x="0" y="998174"/>
            <a:ext cx="6017173" cy="5859826"/>
          </a:xfrm>
          <a:custGeom>
            <a:avLst/>
            <a:gdLst/>
            <a:ahLst/>
            <a:cxnLst>
              <a:cxn ang="0">
                <a:pos x="wd2" y="hd2"/>
              </a:cxn>
              <a:cxn ang="5400000">
                <a:pos x="wd2" y="hd2"/>
              </a:cxn>
              <a:cxn ang="10800000">
                <a:pos x="wd2" y="hd2"/>
              </a:cxn>
              <a:cxn ang="16200000">
                <a:pos x="wd2" y="hd2"/>
              </a:cxn>
            </a:cxnLst>
            <a:rect l="0" t="0" r="r" b="b"/>
            <a:pathLst>
              <a:path w="21600" h="21600" extrusionOk="0">
                <a:moveTo>
                  <a:pt x="21600" y="17157"/>
                </a:moveTo>
                <a:cubicBezTo>
                  <a:pt x="21600" y="6324"/>
                  <a:pt x="21600" y="6324"/>
                  <a:pt x="21600" y="6324"/>
                </a:cubicBezTo>
                <a:cubicBezTo>
                  <a:pt x="19688" y="2563"/>
                  <a:pt x="15864" y="0"/>
                  <a:pt x="11440" y="0"/>
                </a:cubicBezTo>
                <a:cubicBezTo>
                  <a:pt x="5137" y="0"/>
                  <a:pt x="0" y="5259"/>
                  <a:pt x="0" y="11749"/>
                </a:cubicBezTo>
                <a:cubicBezTo>
                  <a:pt x="0" y="15876"/>
                  <a:pt x="2090" y="19503"/>
                  <a:pt x="5234" y="21600"/>
                </a:cubicBezTo>
                <a:cubicBezTo>
                  <a:pt x="17662" y="21600"/>
                  <a:pt x="17662" y="21600"/>
                  <a:pt x="17662" y="21600"/>
                </a:cubicBezTo>
                <a:cubicBezTo>
                  <a:pt x="19331" y="20502"/>
                  <a:pt x="20676" y="18971"/>
                  <a:pt x="21600" y="17157"/>
                </a:cubicBezTo>
                <a:close/>
              </a:path>
            </a:pathLst>
          </a:custGeom>
          <a:solidFill>
            <a:srgbClr val="FFFFFF">
              <a:alpha val="75000"/>
            </a:srgbClr>
          </a:solidFill>
          <a:ln w="12700">
            <a:miter lim="400000"/>
          </a:ln>
        </p:spPr>
        <p:txBody>
          <a:bodyPr lIns="45719" rIns="45719"/>
          <a:lstStyle/>
          <a:p>
            <a:pPr algn="ctr">
              <a:spcBef>
                <a:spcPts val="1000"/>
              </a:spcBef>
              <a:defRPr sz="1600" cap="all"/>
            </a:pPr>
            <a:endParaRPr/>
          </a:p>
        </p:txBody>
      </p:sp>
      <p:sp>
        <p:nvSpPr>
          <p:cNvPr id="184" name="Titre 1"/>
          <p:cNvSpPr txBox="1">
            <a:spLocks noGrp="1"/>
          </p:cNvSpPr>
          <p:nvPr>
            <p:ph type="title"/>
          </p:nvPr>
        </p:nvSpPr>
        <p:spPr>
          <a:xfrm>
            <a:off x="709447" y="1913950"/>
            <a:ext cx="4204139" cy="1342755"/>
          </a:xfrm>
          <a:prstGeom prst="rect">
            <a:avLst/>
          </a:prstGeom>
        </p:spPr>
        <p:txBody>
          <a:bodyPr/>
          <a:lstStyle/>
          <a:p>
            <a:pPr algn="ctr" defTabSz="768095">
              <a:defRPr sz="2351">
                <a:latin typeface="Arial Bold"/>
                <a:ea typeface="Arial Bold"/>
                <a:cs typeface="Arial Bold"/>
                <a:sym typeface="Arial Bold"/>
              </a:defRPr>
            </a:pPr>
            <a:r>
              <a:t>On the path of humility and empathy </a:t>
            </a:r>
          </a:p>
          <a:p>
            <a:pPr algn="ctr" defTabSz="768095">
              <a:defRPr sz="2351">
                <a:latin typeface="Arial Bold"/>
                <a:ea typeface="Arial Bold"/>
                <a:cs typeface="Arial Bold"/>
                <a:sym typeface="Arial Bold"/>
              </a:defRPr>
            </a:pPr>
            <a:r>
              <a:t>(The nobodies who share and care)</a:t>
            </a:r>
          </a:p>
        </p:txBody>
      </p:sp>
      <p:sp>
        <p:nvSpPr>
          <p:cNvPr id="185" name="Straight Connector 32"/>
          <p:cNvSpPr/>
          <p:nvPr/>
        </p:nvSpPr>
        <p:spPr>
          <a:xfrm>
            <a:off x="2287050" y="3337138"/>
            <a:ext cx="935421" cy="1"/>
          </a:xfrm>
          <a:prstGeom prst="line">
            <a:avLst/>
          </a:prstGeom>
          <a:ln w="25400" cap="sq">
            <a:solidFill>
              <a:srgbClr val="262626"/>
            </a:solidFill>
            <a:bevel/>
          </a:ln>
        </p:spPr>
        <p:txBody>
          <a:bodyPr lIns="45719" rIns="45719"/>
          <a:lstStyle/>
          <a:p>
            <a:endParaRPr/>
          </a:p>
        </p:txBody>
      </p:sp>
      <p:sp>
        <p:nvSpPr>
          <p:cNvPr id="186" name="Espace réservé du contenu 2"/>
          <p:cNvSpPr txBox="1">
            <a:spLocks noGrp="1"/>
          </p:cNvSpPr>
          <p:nvPr>
            <p:ph type="body" sz="quarter" idx="1"/>
          </p:nvPr>
        </p:nvSpPr>
        <p:spPr>
          <a:xfrm>
            <a:off x="525516" y="3417573"/>
            <a:ext cx="4593021" cy="2619840"/>
          </a:xfrm>
          <a:prstGeom prst="rect">
            <a:avLst/>
          </a:prstGeom>
        </p:spPr>
        <p:txBody>
          <a:bodyPr anchor="ctr"/>
          <a:lstStyle>
            <a:lvl1pPr marL="0" indent="0">
              <a:buSzTx/>
              <a:buNone/>
              <a:defRPr sz="2000">
                <a:latin typeface="Arial"/>
                <a:ea typeface="Arial"/>
                <a:cs typeface="Arial"/>
                <a:sym typeface="Arial"/>
              </a:defRPr>
            </a:lvl1pPr>
          </a:lstStyle>
          <a:p>
            <a:r>
              <a:t>Some small groups will travel far, (more than a month on the road) and along the way, they will meet with many people and gather their visions for a world that supports and respects biodiversity.</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Titre 1"/>
          <p:cNvSpPr txBox="1">
            <a:spLocks noGrp="1"/>
          </p:cNvSpPr>
          <p:nvPr>
            <p:ph type="title"/>
          </p:nvPr>
        </p:nvSpPr>
        <p:spPr>
          <a:prstGeom prst="rect">
            <a:avLst/>
          </a:prstGeom>
        </p:spPr>
        <p:txBody>
          <a:bodyPr/>
          <a:lstStyle/>
          <a:p>
            <a:pPr lvl="1">
              <a:defRPr sz="3600"/>
            </a:pPr>
            <a:r>
              <a:t>     Listening to the youth and to nature </a:t>
            </a:r>
          </a:p>
        </p:txBody>
      </p:sp>
      <p:sp>
        <p:nvSpPr>
          <p:cNvPr id="189" name="Espace réservé du contenu 2"/>
          <p:cNvSpPr txBox="1">
            <a:spLocks noGrp="1"/>
          </p:cNvSpPr>
          <p:nvPr>
            <p:ph type="body" idx="1"/>
          </p:nvPr>
        </p:nvSpPr>
        <p:spPr>
          <a:xfrm>
            <a:off x="838200" y="1510747"/>
            <a:ext cx="10515600" cy="4531280"/>
          </a:xfrm>
          <a:prstGeom prst="rect">
            <a:avLst/>
          </a:prstGeom>
        </p:spPr>
        <p:txBody>
          <a:bodyPr/>
          <a:lstStyle/>
          <a:p>
            <a:pPr marL="0" indent="0" algn="just">
              <a:buSzTx/>
              <a:buNone/>
              <a:defRPr sz="2400">
                <a:solidFill>
                  <a:srgbClr val="000000">
                    <a:alpha val="80000"/>
                  </a:srgbClr>
                </a:solidFill>
                <a:latin typeface="Roboto"/>
                <a:ea typeface="Roboto"/>
                <a:cs typeface="Roboto"/>
                <a:sym typeface="Roboto"/>
              </a:defRPr>
            </a:pPr>
            <a:r>
              <a:rPr sz="2500"/>
              <a:t>Children's drawings, representing endangered plant and animal species, will be given to the marchers. Also, the youth will have the chance to have their environmental concerns heard and taken into account…especially on the subject of biodiversity. </a:t>
            </a:r>
          </a:p>
          <a:p>
            <a:pPr marL="0" indent="0" algn="just">
              <a:buSzTx/>
              <a:buNone/>
              <a:defRPr sz="2400">
                <a:solidFill>
                  <a:srgbClr val="000000">
                    <a:alpha val="80000"/>
                  </a:srgbClr>
                </a:solidFill>
                <a:latin typeface="Roboto"/>
                <a:ea typeface="Roboto"/>
                <a:cs typeface="Roboto"/>
                <a:sym typeface="Roboto"/>
              </a:defRPr>
            </a:pPr>
            <a:r>
              <a:rPr sz="2500"/>
              <a:t>All this through the educational project</a:t>
            </a:r>
            <a:r>
              <a:t> </a:t>
            </a:r>
            <a:r>
              <a:rPr>
                <a:latin typeface="Tempus Sans ITC"/>
                <a:ea typeface="Tempus Sans ITC"/>
                <a:cs typeface="Tempus Sans ITC"/>
                <a:sym typeface="Tempus Sans ITC"/>
              </a:rPr>
              <a:t>Toi mon espèce Rare</a:t>
            </a:r>
            <a:r>
              <a:rPr b="1"/>
              <a:t>,</a:t>
            </a:r>
            <a:r>
              <a:t> (You My Rare Species) finalist for the PRIX DEMAIN !  Le Québec from the David Suzuki Foundation.</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 name="Image 4" descr="Image 4"/>
          <p:cNvPicPr>
            <a:picLocks noChangeAspect="1"/>
          </p:cNvPicPr>
          <p:nvPr/>
        </p:nvPicPr>
        <p:blipFill>
          <a:blip r:embed="rId2"/>
          <a:srcRect l="17" r="19542" b="1"/>
          <a:stretch>
            <a:fillRect/>
          </a:stretch>
        </p:blipFill>
        <p:spPr>
          <a:xfrm rot="5400000">
            <a:off x="5565618" y="231924"/>
            <a:ext cx="6858002" cy="6394153"/>
          </a:xfrm>
          <a:prstGeom prst="rect">
            <a:avLst/>
          </a:prstGeom>
          <a:ln w="12700">
            <a:miter lim="400000"/>
          </a:ln>
        </p:spPr>
      </p:pic>
      <p:pic>
        <p:nvPicPr>
          <p:cNvPr id="192" name="Picture 9" descr="Picture 9"/>
          <p:cNvPicPr>
            <a:picLocks noChangeAspect="1"/>
          </p:cNvPicPr>
          <p:nvPr/>
        </p:nvPicPr>
        <p:blipFill>
          <a:blip r:embed="rId3"/>
          <a:stretch>
            <a:fillRect/>
          </a:stretch>
        </p:blipFill>
        <p:spPr>
          <a:xfrm flipH="1" flipV="1">
            <a:off x="0" y="0"/>
            <a:ext cx="12192000" cy="6858000"/>
          </a:xfrm>
          <a:prstGeom prst="rect">
            <a:avLst/>
          </a:prstGeom>
          <a:ln w="12700">
            <a:miter lim="400000"/>
          </a:ln>
        </p:spPr>
      </p:pic>
      <p:sp>
        <p:nvSpPr>
          <p:cNvPr id="193" name="Titre 1"/>
          <p:cNvSpPr txBox="1">
            <a:spLocks noGrp="1"/>
          </p:cNvSpPr>
          <p:nvPr>
            <p:ph type="title"/>
          </p:nvPr>
        </p:nvSpPr>
        <p:spPr>
          <a:xfrm>
            <a:off x="662277" y="960478"/>
            <a:ext cx="4992242" cy="1311665"/>
          </a:xfrm>
          <a:prstGeom prst="rect">
            <a:avLst/>
          </a:prstGeom>
        </p:spPr>
        <p:txBody>
          <a:bodyPr/>
          <a:lstStyle>
            <a:lvl1pPr>
              <a:defRPr sz="3200">
                <a:latin typeface="Arial Bold"/>
                <a:ea typeface="Arial Bold"/>
                <a:cs typeface="Arial Bold"/>
                <a:sym typeface="Arial Bold"/>
              </a:defRPr>
            </a:lvl1pPr>
          </a:lstStyle>
          <a:p>
            <a:r>
              <a:t>Together we share one planet</a:t>
            </a:r>
          </a:p>
        </p:txBody>
      </p:sp>
      <p:sp>
        <p:nvSpPr>
          <p:cNvPr id="194" name="Espace réservé du contenu 2"/>
          <p:cNvSpPr txBox="1">
            <a:spLocks noGrp="1"/>
          </p:cNvSpPr>
          <p:nvPr>
            <p:ph type="body" sz="half" idx="1"/>
          </p:nvPr>
        </p:nvSpPr>
        <p:spPr>
          <a:xfrm>
            <a:off x="304800" y="2272141"/>
            <a:ext cx="5349720" cy="3797355"/>
          </a:xfrm>
          <a:prstGeom prst="rect">
            <a:avLst/>
          </a:prstGeom>
        </p:spPr>
        <p:txBody>
          <a:bodyPr anchor="ctr"/>
          <a:lstStyle>
            <a:lvl1pPr marL="0" indent="0" algn="just">
              <a:buSzTx/>
              <a:buNone/>
              <a:defRPr sz="2400">
                <a:latin typeface="Arial"/>
                <a:ea typeface="Arial"/>
                <a:cs typeface="Arial"/>
                <a:sym typeface="Arial"/>
              </a:defRPr>
            </a:lvl1pPr>
          </a:lstStyle>
          <a:p>
            <a:r>
              <a:t>The final destination will host a mass gathering on the last day of the Great March in which all the organizations and citizens wishing to add their voices for the protection of the land can join.</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 name="Image 4" descr="Image 4"/>
          <p:cNvPicPr>
            <a:picLocks noChangeAspect="1"/>
          </p:cNvPicPr>
          <p:nvPr/>
        </p:nvPicPr>
        <p:blipFill>
          <a:blip r:embed="rId2"/>
          <a:srcRect l="19813" r="10260"/>
          <a:stretch>
            <a:fillRect/>
          </a:stretch>
        </p:blipFill>
        <p:spPr>
          <a:xfrm>
            <a:off x="5797543" y="9"/>
            <a:ext cx="6394152" cy="6857991"/>
          </a:xfrm>
          <a:prstGeom prst="rect">
            <a:avLst/>
          </a:prstGeom>
          <a:ln w="12700">
            <a:miter lim="400000"/>
          </a:ln>
        </p:spPr>
      </p:pic>
      <p:pic>
        <p:nvPicPr>
          <p:cNvPr id="197" name="Picture 9" descr="Picture 9"/>
          <p:cNvPicPr>
            <a:picLocks noChangeAspect="1"/>
          </p:cNvPicPr>
          <p:nvPr/>
        </p:nvPicPr>
        <p:blipFill>
          <a:blip r:embed="rId3"/>
          <a:stretch>
            <a:fillRect/>
          </a:stretch>
        </p:blipFill>
        <p:spPr>
          <a:xfrm flipH="1" flipV="1">
            <a:off x="0" y="0"/>
            <a:ext cx="12192000" cy="6858000"/>
          </a:xfrm>
          <a:prstGeom prst="rect">
            <a:avLst/>
          </a:prstGeom>
          <a:ln w="12700">
            <a:miter lim="400000"/>
          </a:ln>
        </p:spPr>
      </p:pic>
      <p:sp>
        <p:nvSpPr>
          <p:cNvPr id="198" name="Titre 1"/>
          <p:cNvSpPr txBox="1">
            <a:spLocks noGrp="1"/>
          </p:cNvSpPr>
          <p:nvPr>
            <p:ph type="title"/>
          </p:nvPr>
        </p:nvSpPr>
        <p:spPr>
          <a:xfrm>
            <a:off x="436515" y="960466"/>
            <a:ext cx="5755822" cy="1311665"/>
          </a:xfrm>
          <a:prstGeom prst="rect">
            <a:avLst/>
          </a:prstGeom>
        </p:spPr>
        <p:txBody>
          <a:bodyPr/>
          <a:lstStyle/>
          <a:p>
            <a:pPr defTabSz="512063">
              <a:spcBef>
                <a:spcPts val="600"/>
              </a:spcBef>
              <a:defRPr sz="1512">
                <a:latin typeface="Arial Bold"/>
                <a:ea typeface="Arial Bold"/>
                <a:cs typeface="Arial Bold"/>
                <a:sym typeface="Arial Bold"/>
              </a:defRPr>
            </a:pPr>
            <a:r>
              <a:t>We can all stand up together and take a step in the same direction  </a:t>
            </a:r>
            <a:br/>
            <a:br/>
            <a:r>
              <a:rPr sz="1400"/>
              <a:t>    </a:t>
            </a:r>
            <a:r>
              <a:rPr sz="1400">
                <a:latin typeface="Calibri Light"/>
                <a:ea typeface="Calibri Light"/>
                <a:cs typeface="Calibri Light"/>
                <a:sym typeface="Calibri Light"/>
              </a:rPr>
              <a:t> </a:t>
            </a:r>
            <a:r>
              <a:t>Together for the land </a:t>
            </a:r>
            <a:br/>
            <a:br/>
            <a:endParaRPr/>
          </a:p>
        </p:txBody>
      </p:sp>
      <p:sp>
        <p:nvSpPr>
          <p:cNvPr id="199" name="Espace réservé du contenu 2"/>
          <p:cNvSpPr txBox="1">
            <a:spLocks noGrp="1"/>
          </p:cNvSpPr>
          <p:nvPr>
            <p:ph type="body" sz="half" idx="1"/>
          </p:nvPr>
        </p:nvSpPr>
        <p:spPr>
          <a:xfrm>
            <a:off x="172979" y="2346335"/>
            <a:ext cx="5755823" cy="4359966"/>
          </a:xfrm>
          <a:prstGeom prst="rect">
            <a:avLst/>
          </a:prstGeom>
        </p:spPr>
        <p:txBody>
          <a:bodyPr anchor="ctr"/>
          <a:lstStyle>
            <a:lvl1pPr marL="0" indent="0" algn="just">
              <a:buSzTx/>
              <a:buNone/>
              <a:defRPr sz="2500">
                <a:latin typeface="Arial"/>
                <a:ea typeface="Arial"/>
                <a:cs typeface="Arial"/>
                <a:sym typeface="Arial"/>
              </a:defRPr>
            </a:lvl1pPr>
          </a:lstStyle>
          <a:p>
            <a:r>
              <a:t>Artists, spokespersons (non-native and native) and elected officials will gather to deliver a common message.  Their collective demand and their banner of drawings will be hand delivered to the National Assembly.  Elected officials will be invited to listen to the message.</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Rectangle 8"/>
          <p:cNvSpPr/>
          <p:nvPr/>
        </p:nvSpPr>
        <p:spPr>
          <a:xfrm>
            <a:off x="-1" y="0"/>
            <a:ext cx="5093209" cy="6858000"/>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202" name="Titre 1"/>
          <p:cNvSpPr txBox="1">
            <a:spLocks noGrp="1"/>
          </p:cNvSpPr>
          <p:nvPr>
            <p:ph type="title"/>
          </p:nvPr>
        </p:nvSpPr>
        <p:spPr>
          <a:xfrm>
            <a:off x="537994" y="461365"/>
            <a:ext cx="3808268" cy="5504690"/>
          </a:xfrm>
          <a:prstGeom prst="rect">
            <a:avLst/>
          </a:prstGeom>
        </p:spPr>
        <p:txBody>
          <a:bodyPr/>
          <a:lstStyle>
            <a:lvl1pPr>
              <a:defRPr sz="5400">
                <a:solidFill>
                  <a:srgbClr val="FFFFFF"/>
                </a:solidFill>
              </a:defRPr>
            </a:lvl1pPr>
          </a:lstStyle>
          <a:p>
            <a:r>
              <a:t>The demands we are making</a:t>
            </a:r>
          </a:p>
        </p:txBody>
      </p:sp>
      <p:grpSp>
        <p:nvGrpSpPr>
          <p:cNvPr id="216" name="Espace réservé du contenu 2"/>
          <p:cNvGrpSpPr/>
          <p:nvPr/>
        </p:nvGrpSpPr>
        <p:grpSpPr>
          <a:xfrm>
            <a:off x="5247511" y="102932"/>
            <a:ext cx="6785113" cy="6652136"/>
            <a:chOff x="0" y="0"/>
            <a:chExt cx="6785112" cy="6652135"/>
          </a:xfrm>
        </p:grpSpPr>
        <p:grpSp>
          <p:nvGrpSpPr>
            <p:cNvPr id="205" name="Group"/>
            <p:cNvGrpSpPr/>
            <p:nvPr/>
          </p:nvGrpSpPr>
          <p:grpSpPr>
            <a:xfrm>
              <a:off x="0" y="0"/>
              <a:ext cx="6785113" cy="1347582"/>
              <a:chOff x="0" y="0"/>
              <a:chExt cx="6785112" cy="1347581"/>
            </a:xfrm>
          </p:grpSpPr>
          <p:sp>
            <p:nvSpPr>
              <p:cNvPr id="203" name="Rounded Rectangle"/>
              <p:cNvSpPr/>
              <p:nvPr/>
            </p:nvSpPr>
            <p:spPr>
              <a:xfrm>
                <a:off x="0" y="0"/>
                <a:ext cx="6785113" cy="1347582"/>
              </a:xfrm>
              <a:prstGeom prst="roundRect">
                <a:avLst>
                  <a:gd name="adj" fmla="val 16667"/>
                </a:avLst>
              </a:prstGeom>
              <a:solidFill>
                <a:schemeClr val="accent5"/>
              </a:solidFill>
              <a:ln w="12700" cap="flat">
                <a:solidFill>
                  <a:srgbClr val="FFFFFF"/>
                </a:solidFill>
                <a:prstDash val="solid"/>
                <a:miter lim="800000"/>
              </a:ln>
              <a:effectLst/>
            </p:spPr>
            <p:txBody>
              <a:bodyPr wrap="square" lIns="45719" tIns="45719" rIns="45719" bIns="45719" numCol="1" anchor="ctr">
                <a:noAutofit/>
              </a:bodyPr>
              <a:lstStyle/>
              <a:p>
                <a:pPr defTabSz="889000">
                  <a:lnSpc>
                    <a:spcPct val="90000"/>
                  </a:lnSpc>
                  <a:spcBef>
                    <a:spcPts val="1100"/>
                  </a:spcBef>
                  <a:defRPr sz="500">
                    <a:solidFill>
                      <a:srgbClr val="FFFFFF"/>
                    </a:solidFill>
                  </a:defRPr>
                </a:pPr>
                <a:endParaRPr/>
              </a:p>
            </p:txBody>
          </p:sp>
          <p:sp>
            <p:nvSpPr>
              <p:cNvPr id="204" name="La protection des 100 projets d’aires protégées prioritaires dans le Sud du Québec en terres publiques;"/>
              <p:cNvSpPr txBox="1"/>
              <p:nvPr/>
            </p:nvSpPr>
            <p:spPr>
              <a:xfrm>
                <a:off x="65783" y="333256"/>
                <a:ext cx="6653546" cy="68106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6200" tIns="76200" rIns="76200" bIns="76200" numCol="1" anchor="ctr">
                <a:spAutoFit/>
              </a:bodyPr>
              <a:lstStyle/>
              <a:p>
                <a:pPr defTabSz="889000">
                  <a:lnSpc>
                    <a:spcPct val="90000"/>
                  </a:lnSpc>
                  <a:spcBef>
                    <a:spcPts val="800"/>
                  </a:spcBef>
                  <a:defRPr sz="2000">
                    <a:solidFill>
                      <a:srgbClr val="FFFFFF"/>
                    </a:solidFill>
                  </a:defRPr>
                </a:pPr>
                <a:r>
                  <a:t>La protection des 100 projets d’aires protégées prioritaires dans le Sud du Québec en terres publiques</a:t>
                </a:r>
                <a:r>
                  <a:rPr sz="500"/>
                  <a:t>; </a:t>
                </a:r>
              </a:p>
            </p:txBody>
          </p:sp>
        </p:grpSp>
        <p:sp>
          <p:nvSpPr>
            <p:cNvPr id="206" name="The 80 biodiversity reserve projects submitted by the MELCC and the M.R.C., municipalities, community organizations, aboriginal communities, citizens and scientists to the government.…"/>
            <p:cNvSpPr txBox="1"/>
            <p:nvPr/>
          </p:nvSpPr>
          <p:spPr>
            <a:xfrm>
              <a:off x="195106" y="1347581"/>
              <a:ext cx="6496535" cy="151979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0320" tIns="20320" rIns="20320" bIns="20320" numCol="1" anchor="t">
              <a:spAutoFit/>
            </a:bodyPr>
            <a:lstStyle/>
            <a:p>
              <a:pPr lvl="1" indent="0" defTabSz="711200">
                <a:buSzPct val="100000"/>
                <a:buFont typeface="Arial"/>
                <a:buChar char="•"/>
                <a:defRPr sz="1600"/>
              </a:pPr>
              <a:r>
                <a:t>The 80 biodiversity reserve projects submitted by the MELCC and the M.R.C., municipalities, community organizations, aboriginal communities, citizens and scientists to the government.</a:t>
              </a:r>
            </a:p>
            <a:p>
              <a:pPr lvl="1" indent="0" defTabSz="711200">
                <a:buSzPct val="100000"/>
                <a:buFont typeface="Arial"/>
                <a:buChar char="•"/>
                <a:defRPr sz="1600"/>
              </a:pPr>
              <a:r>
                <a:t>Protected area projects initiated by specific indigenous communities </a:t>
              </a:r>
            </a:p>
            <a:p>
              <a:pPr lvl="1" indent="0" defTabSz="711200">
                <a:buSzPct val="100000"/>
                <a:buFont typeface="Arial"/>
                <a:buChar char="•"/>
                <a:defRPr sz="1600"/>
              </a:pPr>
              <a:r>
                <a:t>Protected area projects led by local communities with strong popular support.</a:t>
              </a:r>
            </a:p>
          </p:txBody>
        </p:sp>
        <p:grpSp>
          <p:nvGrpSpPr>
            <p:cNvPr id="209" name="Group"/>
            <p:cNvGrpSpPr/>
            <p:nvPr/>
          </p:nvGrpSpPr>
          <p:grpSpPr>
            <a:xfrm>
              <a:off x="0" y="2670206"/>
              <a:ext cx="6785113" cy="1235194"/>
              <a:chOff x="0" y="0"/>
              <a:chExt cx="6785112" cy="1235193"/>
            </a:xfrm>
          </p:grpSpPr>
          <p:sp>
            <p:nvSpPr>
              <p:cNvPr id="207" name="Rounded Rectangle"/>
              <p:cNvSpPr/>
              <p:nvPr/>
            </p:nvSpPr>
            <p:spPr>
              <a:xfrm>
                <a:off x="0" y="0"/>
                <a:ext cx="6785113" cy="1235194"/>
              </a:xfrm>
              <a:prstGeom prst="roundRect">
                <a:avLst>
                  <a:gd name="adj" fmla="val 16667"/>
                </a:avLst>
              </a:prstGeom>
              <a:solidFill>
                <a:srgbClr val="52CAB8"/>
              </a:solidFill>
              <a:ln w="12700" cap="flat">
                <a:solidFill>
                  <a:srgbClr val="FFFFFF"/>
                </a:solidFill>
                <a:prstDash val="solid"/>
                <a:miter lim="800000"/>
              </a:ln>
              <a:effectLst/>
            </p:spPr>
            <p:txBody>
              <a:bodyPr wrap="square" lIns="45719" tIns="45719" rIns="45719" bIns="45719" numCol="1" anchor="ctr">
                <a:noAutofit/>
              </a:bodyPr>
              <a:lstStyle/>
              <a:p>
                <a:pPr defTabSz="889000">
                  <a:lnSpc>
                    <a:spcPct val="90000"/>
                  </a:lnSpc>
                  <a:spcBef>
                    <a:spcPts val="1100"/>
                  </a:spcBef>
                  <a:defRPr sz="2000">
                    <a:solidFill>
                      <a:srgbClr val="FFFFFF"/>
                    </a:solidFill>
                  </a:defRPr>
                </a:pPr>
                <a:endParaRPr/>
              </a:p>
            </p:txBody>
          </p:sp>
          <p:sp>
            <p:nvSpPr>
              <p:cNvPr id="208" name="Support the creation of an independent scientific institution for forest management including indigenous science."/>
              <p:cNvSpPr txBox="1"/>
              <p:nvPr/>
            </p:nvSpPr>
            <p:spPr>
              <a:xfrm>
                <a:off x="60296" y="277062"/>
                <a:ext cx="6664520" cy="68106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6200" tIns="76200" rIns="76200" bIns="76200" numCol="1" anchor="ctr">
                <a:spAutoFit/>
              </a:bodyPr>
              <a:lstStyle>
                <a:lvl1pPr defTabSz="889000">
                  <a:lnSpc>
                    <a:spcPct val="90000"/>
                  </a:lnSpc>
                  <a:spcBef>
                    <a:spcPts val="800"/>
                  </a:spcBef>
                  <a:defRPr sz="2000">
                    <a:solidFill>
                      <a:srgbClr val="FFFFFF"/>
                    </a:solidFill>
                  </a:defRPr>
                </a:lvl1pPr>
              </a:lstStyle>
              <a:p>
                <a:r>
                  <a:t>Support the creation of an independent scientific institution for forest management including indigenous science. </a:t>
                </a:r>
              </a:p>
            </p:txBody>
          </p:sp>
        </p:grpSp>
        <p:grpSp>
          <p:nvGrpSpPr>
            <p:cNvPr id="212" name="Group"/>
            <p:cNvGrpSpPr/>
            <p:nvPr/>
          </p:nvGrpSpPr>
          <p:grpSpPr>
            <a:xfrm>
              <a:off x="0" y="3931722"/>
              <a:ext cx="6785113" cy="1347582"/>
              <a:chOff x="0" y="0"/>
              <a:chExt cx="6785112" cy="1347581"/>
            </a:xfrm>
          </p:grpSpPr>
          <p:sp>
            <p:nvSpPr>
              <p:cNvPr id="210" name="Rounded Rectangle"/>
              <p:cNvSpPr/>
              <p:nvPr/>
            </p:nvSpPr>
            <p:spPr>
              <a:xfrm>
                <a:off x="0" y="0"/>
                <a:ext cx="6785113" cy="1347582"/>
              </a:xfrm>
              <a:prstGeom prst="roundRect">
                <a:avLst>
                  <a:gd name="adj" fmla="val 16667"/>
                </a:avLst>
              </a:prstGeom>
              <a:solidFill>
                <a:srgbClr val="49BF64"/>
              </a:solidFill>
              <a:ln w="12700" cap="flat">
                <a:solidFill>
                  <a:srgbClr val="FFFFFF"/>
                </a:solidFill>
                <a:prstDash val="solid"/>
                <a:miter lim="800000"/>
              </a:ln>
              <a:effectLst/>
            </p:spPr>
            <p:txBody>
              <a:bodyPr wrap="square" lIns="45719" tIns="45719" rIns="45719" bIns="45719" numCol="1" anchor="ctr">
                <a:noAutofit/>
              </a:bodyPr>
              <a:lstStyle/>
              <a:p>
                <a:pPr defTabSz="889000">
                  <a:lnSpc>
                    <a:spcPct val="90000"/>
                  </a:lnSpc>
                  <a:spcBef>
                    <a:spcPts val="1100"/>
                  </a:spcBef>
                  <a:defRPr sz="2000">
                    <a:solidFill>
                      <a:srgbClr val="FFFFFF"/>
                    </a:solidFill>
                  </a:defRPr>
                </a:pPr>
                <a:endParaRPr/>
              </a:p>
            </p:txBody>
          </p:sp>
          <p:sp>
            <p:nvSpPr>
              <p:cNvPr id="211" name="Soutenir la protection de l’ensemble des boisés urbains et périurbains au niveau municipal et provincial au Québec. Proposition de la création d’une loi facilitant la création d’aires protégées en milieux densément peuplés."/>
              <p:cNvSpPr txBox="1"/>
              <p:nvPr/>
            </p:nvSpPr>
            <p:spPr>
              <a:xfrm>
                <a:off x="65783" y="53330"/>
                <a:ext cx="6653546" cy="124092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6200" tIns="76200" rIns="76200" bIns="76200" numCol="1" anchor="ctr">
                <a:spAutoFit/>
              </a:bodyPr>
              <a:lstStyle>
                <a:lvl1pPr defTabSz="889000">
                  <a:lnSpc>
                    <a:spcPct val="90000"/>
                  </a:lnSpc>
                  <a:spcBef>
                    <a:spcPts val="800"/>
                  </a:spcBef>
                  <a:defRPr sz="2000">
                    <a:solidFill>
                      <a:srgbClr val="FFFFFF"/>
                    </a:solidFill>
                  </a:defRPr>
                </a:lvl1pPr>
              </a:lstStyle>
              <a:p>
                <a:r>
                  <a:t>Soutenir la protection de l’ensemble des boisés urbains et périurbains au niveau municipal et provincial au Québec. Proposition de la création d’une loi facilitant la création d’aires protégées en milieux densément peuplés.</a:t>
                </a:r>
              </a:p>
            </p:txBody>
          </p:sp>
        </p:grpSp>
        <p:grpSp>
          <p:nvGrpSpPr>
            <p:cNvPr id="215" name="Group"/>
            <p:cNvGrpSpPr/>
            <p:nvPr/>
          </p:nvGrpSpPr>
          <p:grpSpPr>
            <a:xfrm>
              <a:off x="0" y="5304554"/>
              <a:ext cx="6785113" cy="1347582"/>
              <a:chOff x="0" y="0"/>
              <a:chExt cx="6785112" cy="1347581"/>
            </a:xfrm>
          </p:grpSpPr>
          <p:sp>
            <p:nvSpPr>
              <p:cNvPr id="213" name="Rounded Rectangle"/>
              <p:cNvSpPr/>
              <p:nvPr/>
            </p:nvSpPr>
            <p:spPr>
              <a:xfrm>
                <a:off x="0" y="0"/>
                <a:ext cx="6785113" cy="1347582"/>
              </a:xfrm>
              <a:prstGeom prst="roundRect">
                <a:avLst>
                  <a:gd name="adj" fmla="val 16667"/>
                </a:avLst>
              </a:prstGeom>
              <a:solidFill>
                <a:schemeClr val="accent6"/>
              </a:solidFill>
              <a:ln w="12700" cap="flat">
                <a:solidFill>
                  <a:srgbClr val="FFFFFF"/>
                </a:solidFill>
                <a:prstDash val="solid"/>
                <a:miter lim="800000"/>
              </a:ln>
              <a:effectLst/>
            </p:spPr>
            <p:txBody>
              <a:bodyPr wrap="square" lIns="45719" tIns="45719" rIns="45719" bIns="45719" numCol="1" anchor="ctr">
                <a:noAutofit/>
              </a:bodyPr>
              <a:lstStyle/>
              <a:p>
                <a:pPr defTabSz="889000">
                  <a:lnSpc>
                    <a:spcPct val="90000"/>
                  </a:lnSpc>
                  <a:spcBef>
                    <a:spcPts val="1100"/>
                  </a:spcBef>
                  <a:defRPr sz="2000">
                    <a:solidFill>
                      <a:srgbClr val="FFFFFF"/>
                    </a:solidFill>
                  </a:defRPr>
                </a:pPr>
                <a:endParaRPr/>
              </a:p>
            </p:txBody>
          </p:sp>
          <p:sp>
            <p:nvSpPr>
              <p:cNvPr id="214" name="Modify the law on forests to include, in a &quot;concrete&quot; way, the thoroughly thought out conservation of biodiversity throughout the forest territory."/>
              <p:cNvSpPr txBox="1"/>
              <p:nvPr/>
            </p:nvSpPr>
            <p:spPr>
              <a:xfrm>
                <a:off x="65783" y="193293"/>
                <a:ext cx="6653546" cy="96099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6200" tIns="76200" rIns="76200" bIns="76200" numCol="1" anchor="ctr">
                <a:spAutoFit/>
              </a:bodyPr>
              <a:lstStyle>
                <a:lvl1pPr defTabSz="889000">
                  <a:lnSpc>
                    <a:spcPct val="90000"/>
                  </a:lnSpc>
                  <a:spcBef>
                    <a:spcPts val="800"/>
                  </a:spcBef>
                  <a:defRPr sz="2000">
                    <a:solidFill>
                      <a:srgbClr val="FFFFFF"/>
                    </a:solidFill>
                  </a:defRPr>
                </a:lvl1pPr>
              </a:lstStyle>
              <a:p>
                <a:r>
                  <a:t>Modify the law on forests to include, in a "concrete" way, the thoroughly thought out conservation of biodiversity throughout the forest territory.</a:t>
                </a:r>
              </a:p>
            </p:txBody>
          </p:sp>
        </p:grpSp>
      </p:grpSp>
      <p:pic>
        <p:nvPicPr>
          <p:cNvPr id="217" name="Image 5" descr="Image 5"/>
          <p:cNvPicPr>
            <a:picLocks noChangeAspect="1"/>
          </p:cNvPicPr>
          <p:nvPr/>
        </p:nvPicPr>
        <p:blipFill>
          <a:blip r:embed="rId2"/>
          <a:stretch>
            <a:fillRect/>
          </a:stretch>
        </p:blipFill>
        <p:spPr>
          <a:xfrm>
            <a:off x="2915478" y="4803083"/>
            <a:ext cx="1942273" cy="1942274"/>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Titre 1"/>
          <p:cNvSpPr txBox="1">
            <a:spLocks noGrp="1"/>
          </p:cNvSpPr>
          <p:nvPr>
            <p:ph type="title"/>
          </p:nvPr>
        </p:nvSpPr>
        <p:spPr>
          <a:prstGeom prst="rect">
            <a:avLst/>
          </a:prstGeom>
        </p:spPr>
        <p:txBody>
          <a:bodyPr/>
          <a:lstStyle/>
          <a:p>
            <a:r>
              <a:t>How you can get involved </a:t>
            </a:r>
          </a:p>
        </p:txBody>
      </p:sp>
      <p:sp>
        <p:nvSpPr>
          <p:cNvPr id="220" name="Espace réservé du contenu 2"/>
          <p:cNvSpPr txBox="1">
            <a:spLocks noGrp="1"/>
          </p:cNvSpPr>
          <p:nvPr>
            <p:ph type="body" idx="1"/>
          </p:nvPr>
        </p:nvSpPr>
        <p:spPr>
          <a:prstGeom prst="rect">
            <a:avLst/>
          </a:prstGeom>
        </p:spPr>
        <p:txBody>
          <a:bodyPr/>
          <a:lstStyle/>
          <a:p>
            <a:pPr marL="219455" indent="-219455" defTabSz="877823">
              <a:lnSpc>
                <a:spcPct val="72000"/>
              </a:lnSpc>
              <a:spcBef>
                <a:spcPts val="900"/>
              </a:spcBef>
              <a:buFontTx/>
              <a:buChar char="➢"/>
              <a:defRPr sz="1919" b="1"/>
            </a:pPr>
            <a:r>
              <a:t>Getting the word out (helping with the mass publicity effort)</a:t>
            </a:r>
            <a:endParaRPr sz="2400"/>
          </a:p>
          <a:p>
            <a:pPr marL="219455" indent="-219455" defTabSz="877823">
              <a:lnSpc>
                <a:spcPct val="72000"/>
              </a:lnSpc>
              <a:spcBef>
                <a:spcPts val="900"/>
              </a:spcBef>
              <a:buFontTx/>
              <a:buChar char="➢"/>
              <a:defRPr sz="1919" b="1"/>
            </a:pPr>
            <a:r>
              <a:t>Mobilize environmental stakeholders </a:t>
            </a:r>
            <a:endParaRPr sz="2400"/>
          </a:p>
          <a:p>
            <a:pPr marL="219455" indent="-219455" defTabSz="877823">
              <a:lnSpc>
                <a:spcPct val="72000"/>
              </a:lnSpc>
              <a:spcBef>
                <a:spcPts val="900"/>
              </a:spcBef>
              <a:buFontTx/>
              <a:buChar char="➢"/>
              <a:defRPr sz="1919" b="1"/>
            </a:pPr>
            <a:r>
              <a:t>Participate in logistics (planning &amp; organizing)</a:t>
            </a:r>
            <a:endParaRPr sz="2400"/>
          </a:p>
          <a:p>
            <a:pPr marL="0" indent="0" defTabSz="877823">
              <a:lnSpc>
                <a:spcPct val="72000"/>
              </a:lnSpc>
              <a:spcBef>
                <a:spcPts val="900"/>
              </a:spcBef>
              <a:buSzTx/>
              <a:buNone/>
              <a:defRPr sz="2112"/>
            </a:pPr>
            <a:endParaRPr sz="2400"/>
          </a:p>
          <a:p>
            <a:pPr marL="329184" indent="-329184" defTabSz="877823">
              <a:lnSpc>
                <a:spcPct val="72000"/>
              </a:lnSpc>
              <a:spcBef>
                <a:spcPts val="200"/>
              </a:spcBef>
              <a:buFontTx/>
              <a:buChar char="●"/>
              <a:defRPr sz="1919"/>
            </a:pPr>
            <a:r>
              <a:t>Join the march starting from your area and organize a march from your area - register on the March website or Facebook page</a:t>
            </a:r>
          </a:p>
          <a:p>
            <a:pPr marL="329184" indent="-329184" defTabSz="877823">
              <a:lnSpc>
                <a:spcPct val="72000"/>
              </a:lnSpc>
              <a:spcBef>
                <a:spcPts val="200"/>
              </a:spcBef>
              <a:buFontTx/>
              <a:buChar char="●"/>
              <a:defRPr sz="1919"/>
            </a:pPr>
            <a:r>
              <a:t>Suggest the class project to your local school and day camp (can be found on the website</a:t>
            </a:r>
            <a:r>
              <a:rPr u="sng">
                <a:solidFill>
                  <a:srgbClr val="0563C1"/>
                </a:solidFill>
                <a:uFill>
                  <a:solidFill>
                    <a:srgbClr val="0563C1"/>
                  </a:solidFill>
                </a:uFill>
                <a:hlinkClick r:id="rId2"/>
              </a:rPr>
              <a:t> www.lagrandemarche.ca</a:t>
            </a:r>
            <a:r>
              <a:t>)</a:t>
            </a:r>
            <a:endParaRPr sz="2400"/>
          </a:p>
          <a:p>
            <a:pPr marL="329184" indent="-329184" defTabSz="877823">
              <a:lnSpc>
                <a:spcPct val="72000"/>
              </a:lnSpc>
              <a:spcBef>
                <a:spcPts val="900"/>
              </a:spcBef>
              <a:buFontTx/>
              <a:buChar char="●"/>
              <a:defRPr sz="1919"/>
            </a:pPr>
            <a:r>
              <a:t>Register on the website</a:t>
            </a:r>
            <a:r>
              <a:rPr u="sng">
                <a:solidFill>
                  <a:srgbClr val="0563C1"/>
                </a:solidFill>
                <a:uFill>
                  <a:solidFill>
                    <a:srgbClr val="0563C1"/>
                  </a:solidFill>
                </a:uFill>
                <a:hlinkClick r:id="rId2"/>
              </a:rPr>
              <a:t> www.lagrandemarche.ca</a:t>
            </a:r>
            <a:r>
              <a:t> and the Grande Marche Facebook page</a:t>
            </a:r>
            <a:endParaRPr sz="2400"/>
          </a:p>
          <a:p>
            <a:pPr marL="329184" indent="-329184" defTabSz="877823">
              <a:lnSpc>
                <a:spcPct val="72000"/>
              </a:lnSpc>
              <a:spcBef>
                <a:spcPts val="900"/>
              </a:spcBef>
              <a:buFontTx/>
              <a:buChar char="●"/>
              <a:defRPr sz="1919"/>
            </a:pPr>
            <a:r>
              <a:t>Raise awareness among politicians in your area - use the descriptive material located on our web page </a:t>
            </a:r>
            <a:endParaRPr sz="2400"/>
          </a:p>
          <a:p>
            <a:pPr marL="329184" indent="-329184" defTabSz="877823">
              <a:lnSpc>
                <a:spcPct val="72000"/>
              </a:lnSpc>
              <a:spcBef>
                <a:spcPts val="900"/>
              </a:spcBef>
              <a:buFontTx/>
              <a:buChar char="●"/>
              <a:defRPr sz="1919"/>
            </a:pPr>
            <a:r>
              <a:t>Prepare creative, educational, connected and heartfelt actions for this fall </a:t>
            </a:r>
          </a:p>
          <a:p>
            <a:pPr marL="329184" indent="-329184" defTabSz="877823">
              <a:lnSpc>
                <a:spcPct val="72000"/>
              </a:lnSpc>
              <a:spcBef>
                <a:spcPts val="900"/>
              </a:spcBef>
              <a:buFontTx/>
              <a:buChar char="●"/>
              <a:defRPr sz="1919"/>
            </a:pPr>
            <a:r>
              <a:t>Create connections with the people around you on this issue and share information </a:t>
            </a:r>
            <a:endParaRPr sz="2400"/>
          </a:p>
          <a:p>
            <a:pPr marL="329184" indent="-329184" defTabSz="877823">
              <a:lnSpc>
                <a:spcPct val="72000"/>
              </a:lnSpc>
              <a:spcBef>
                <a:spcPts val="1100"/>
              </a:spcBef>
              <a:buFontTx/>
              <a:buChar char="●"/>
              <a:defRPr sz="1919"/>
            </a:pPr>
            <a:r>
              <a:t>Make a donation on our </a:t>
            </a:r>
            <a:r>
              <a:rPr b="1" u="sng"/>
              <a:t>GofundMe</a:t>
            </a:r>
            <a:r>
              <a:rPr b="1"/>
              <a:t>  </a:t>
            </a:r>
            <a:r>
              <a:t>page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 name="Picture 2" descr="Picture 2"/>
          <p:cNvPicPr>
            <a:picLocks noChangeAspect="1"/>
          </p:cNvPicPr>
          <p:nvPr/>
        </p:nvPicPr>
        <p:blipFill>
          <a:blip r:embed="rId2"/>
          <a:srcRect l="29049" r="29694"/>
          <a:stretch>
            <a:fillRect/>
          </a:stretch>
        </p:blipFill>
        <p:spPr>
          <a:xfrm>
            <a:off x="6232123" y="-22808"/>
            <a:ext cx="6394152" cy="6857992"/>
          </a:xfrm>
          <a:prstGeom prst="rect">
            <a:avLst/>
          </a:prstGeom>
          <a:ln w="12700">
            <a:miter lim="400000"/>
          </a:ln>
        </p:spPr>
      </p:pic>
      <p:sp>
        <p:nvSpPr>
          <p:cNvPr id="116" name="Titre 1"/>
          <p:cNvSpPr txBox="1">
            <a:spLocks noGrp="1"/>
          </p:cNvSpPr>
          <p:nvPr>
            <p:ph type="title"/>
          </p:nvPr>
        </p:nvSpPr>
        <p:spPr>
          <a:xfrm>
            <a:off x="681857" y="811346"/>
            <a:ext cx="4803637" cy="1311665"/>
          </a:xfrm>
          <a:prstGeom prst="rect">
            <a:avLst/>
          </a:prstGeom>
        </p:spPr>
        <p:txBody>
          <a:bodyPr/>
          <a:lstStyle>
            <a:lvl1pPr defTabSz="896111">
              <a:defRPr sz="4312"/>
            </a:lvl1pPr>
          </a:lstStyle>
          <a:p>
            <a:r>
              <a:t>Our life depends on biodiversity </a:t>
            </a:r>
          </a:p>
        </p:txBody>
      </p:sp>
      <p:sp>
        <p:nvSpPr>
          <p:cNvPr id="117" name="Espace réservé du contenu 2"/>
          <p:cNvSpPr txBox="1">
            <a:spLocks noGrp="1"/>
          </p:cNvSpPr>
          <p:nvPr>
            <p:ph type="body" sz="half" idx="1"/>
          </p:nvPr>
        </p:nvSpPr>
        <p:spPr>
          <a:xfrm>
            <a:off x="370113" y="2110108"/>
            <a:ext cx="5427125" cy="4614542"/>
          </a:xfrm>
          <a:prstGeom prst="rect">
            <a:avLst/>
          </a:prstGeom>
        </p:spPr>
        <p:txBody>
          <a:bodyPr anchor="ctr"/>
          <a:lstStyle>
            <a:lvl1pPr marL="0" indent="0">
              <a:buSzTx/>
              <a:buNone/>
              <a:defRPr sz="1400"/>
            </a:lvl1pPr>
          </a:lstStyle>
          <a:p>
            <a:br/>
            <a:endParaRPr/>
          </a:p>
        </p:txBody>
      </p:sp>
      <p:sp>
        <p:nvSpPr>
          <p:cNvPr id="118" name="ZoneTexte 8"/>
          <p:cNvSpPr txBox="1"/>
          <p:nvPr/>
        </p:nvSpPr>
        <p:spPr>
          <a:xfrm>
            <a:off x="496884" y="3060954"/>
            <a:ext cx="4831153" cy="3506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a:latin typeface="Arial"/>
                <a:ea typeface="Arial"/>
                <a:cs typeface="Arial"/>
                <a:sym typeface="Arial"/>
              </a:defRPr>
            </a:lvl1pPr>
          </a:lstStyle>
          <a:p>
            <a:r>
              <a:t>.</a:t>
            </a:r>
          </a:p>
        </p:txBody>
      </p:sp>
      <p:sp>
        <p:nvSpPr>
          <p:cNvPr id="119" name="ZoneTexte 12"/>
          <p:cNvSpPr txBox="1"/>
          <p:nvPr/>
        </p:nvSpPr>
        <p:spPr>
          <a:xfrm>
            <a:off x="709067" y="2373547"/>
            <a:ext cx="5123502" cy="32818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400">
                <a:latin typeface="Arial"/>
                <a:ea typeface="Arial"/>
                <a:cs typeface="Arial"/>
                <a:sym typeface="Arial"/>
              </a:defRPr>
            </a:lvl1pPr>
          </a:lstStyle>
          <a:p>
            <a:r>
              <a:t>Animals and plants that disappear as a result of human activity may provide the cure for a future disease or epidemic. And far beyond being economic resources, these species play an essential role in the fragile balance of nature. Deeply linked to everything living, our life depends on the richness of biodiversity. </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ectangle 7"/>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22" name="Rectangle 9"/>
          <p:cNvSpPr/>
          <p:nvPr/>
        </p:nvSpPr>
        <p:spPr>
          <a:xfrm flipH="1">
            <a:off x="-2" y="-2"/>
            <a:ext cx="12191999" cy="1590744"/>
          </a:xfrm>
          <a:prstGeom prst="rect">
            <a:avLst/>
          </a:prstGeom>
          <a:gradFill>
            <a:gsLst>
              <a:gs pos="0">
                <a:srgbClr val="000000"/>
              </a:gs>
              <a:gs pos="100000">
                <a:srgbClr val="2F5597"/>
              </a:gs>
            </a:gsLst>
            <a:lin ang="8400000"/>
          </a:gradFill>
          <a:ln w="12700">
            <a:miter lim="400000"/>
          </a:ln>
        </p:spPr>
        <p:txBody>
          <a:bodyPr lIns="45719" rIns="45719" anchor="ctr"/>
          <a:lstStyle/>
          <a:p>
            <a:pPr algn="ctr">
              <a:defRPr>
                <a:solidFill>
                  <a:srgbClr val="FFFFFF"/>
                </a:solidFill>
              </a:defRPr>
            </a:pPr>
            <a:endParaRPr/>
          </a:p>
        </p:txBody>
      </p:sp>
      <p:sp>
        <p:nvSpPr>
          <p:cNvPr id="123" name="Rectangle 11"/>
          <p:cNvSpPr/>
          <p:nvPr/>
        </p:nvSpPr>
        <p:spPr>
          <a:xfrm rot="10800000" flipH="1">
            <a:off x="-4" y="-1"/>
            <a:ext cx="8115308" cy="1590743"/>
          </a:xfrm>
          <a:prstGeom prst="rect">
            <a:avLst/>
          </a:prstGeom>
          <a:gradFill>
            <a:gsLst>
              <a:gs pos="20000">
                <a:schemeClr val="accent1">
                  <a:alpha val="0"/>
                </a:schemeClr>
              </a:gs>
              <a:gs pos="100000">
                <a:srgbClr val="203864">
                  <a:alpha val="55000"/>
                </a:srgbClr>
              </a:gs>
            </a:gsLst>
            <a:lin ang="13800000"/>
          </a:gradFill>
          <a:ln w="12700">
            <a:miter lim="400000"/>
          </a:ln>
        </p:spPr>
        <p:txBody>
          <a:bodyPr lIns="45719" rIns="45719" anchor="ctr"/>
          <a:lstStyle/>
          <a:p>
            <a:pPr algn="ctr">
              <a:defRPr>
                <a:solidFill>
                  <a:srgbClr val="FFFFFF"/>
                </a:solidFill>
              </a:defRPr>
            </a:pPr>
            <a:endParaRPr/>
          </a:p>
        </p:txBody>
      </p:sp>
      <p:sp>
        <p:nvSpPr>
          <p:cNvPr id="124" name="Rectangle 13"/>
          <p:cNvSpPr/>
          <p:nvPr/>
        </p:nvSpPr>
        <p:spPr>
          <a:xfrm flipH="1">
            <a:off x="8115299" y="-2"/>
            <a:ext cx="4076699" cy="1590744"/>
          </a:xfrm>
          <a:prstGeom prst="rect">
            <a:avLst/>
          </a:prstGeom>
          <a:gradFill>
            <a:gsLst>
              <a:gs pos="0">
                <a:schemeClr val="accent1">
                  <a:alpha val="66000"/>
                </a:schemeClr>
              </a:gs>
              <a:gs pos="100000">
                <a:srgbClr val="000000">
                  <a:alpha val="30000"/>
                </a:srgbClr>
              </a:gs>
            </a:gsLst>
            <a:lin ang="13200000"/>
          </a:gradFill>
          <a:ln w="12700">
            <a:miter lim="400000"/>
          </a:ln>
        </p:spPr>
        <p:txBody>
          <a:bodyPr lIns="45719" rIns="45719" anchor="ctr"/>
          <a:lstStyle/>
          <a:p>
            <a:pPr algn="ctr">
              <a:defRPr>
                <a:solidFill>
                  <a:srgbClr val="FFFFFF"/>
                </a:solidFill>
              </a:defRPr>
            </a:pPr>
            <a:endParaRPr/>
          </a:p>
        </p:txBody>
      </p:sp>
      <p:sp>
        <p:nvSpPr>
          <p:cNvPr id="125" name="Rectangle 15"/>
          <p:cNvSpPr/>
          <p:nvPr/>
        </p:nvSpPr>
        <p:spPr>
          <a:xfrm>
            <a:off x="459350" y="-2"/>
            <a:ext cx="11732646" cy="1597435"/>
          </a:xfrm>
          <a:prstGeom prst="rect">
            <a:avLst/>
          </a:prstGeom>
          <a:gradFill>
            <a:gsLst>
              <a:gs pos="50000">
                <a:srgbClr val="000000">
                  <a:alpha val="0"/>
                </a:srgbClr>
              </a:gs>
              <a:gs pos="99000">
                <a:srgbClr val="203864">
                  <a:alpha val="52000"/>
                </a:srgbClr>
              </a:gs>
            </a:gsLst>
            <a:lin ang="16800000"/>
          </a:gradFill>
          <a:ln w="12700">
            <a:miter lim="400000"/>
          </a:ln>
        </p:spPr>
        <p:txBody>
          <a:bodyPr lIns="45719" rIns="45719" anchor="ctr"/>
          <a:lstStyle/>
          <a:p>
            <a:pPr algn="ctr">
              <a:defRPr>
                <a:solidFill>
                  <a:srgbClr val="FFFFFF"/>
                </a:solidFill>
              </a:defRPr>
            </a:pPr>
            <a:endParaRPr/>
          </a:p>
        </p:txBody>
      </p:sp>
      <p:sp>
        <p:nvSpPr>
          <p:cNvPr id="126" name="Titre 1"/>
          <p:cNvSpPr txBox="1">
            <a:spLocks noGrp="1"/>
          </p:cNvSpPr>
          <p:nvPr>
            <p:ph type="title"/>
          </p:nvPr>
        </p:nvSpPr>
        <p:spPr>
          <a:xfrm>
            <a:off x="1371599" y="294538"/>
            <a:ext cx="9895952" cy="1033669"/>
          </a:xfrm>
          <a:prstGeom prst="rect">
            <a:avLst/>
          </a:prstGeom>
        </p:spPr>
        <p:txBody>
          <a:bodyPr/>
          <a:lstStyle>
            <a:lvl1pPr>
              <a:defRPr sz="4000">
                <a:solidFill>
                  <a:srgbClr val="FFFFFF"/>
                </a:solidFill>
              </a:defRPr>
            </a:lvl1pPr>
          </a:lstStyle>
          <a:p>
            <a:r>
              <a:t>Context</a:t>
            </a:r>
          </a:p>
        </p:txBody>
      </p:sp>
      <p:sp>
        <p:nvSpPr>
          <p:cNvPr id="127" name="Espace réservé du contenu 2"/>
          <p:cNvSpPr txBox="1">
            <a:spLocks noGrp="1"/>
          </p:cNvSpPr>
          <p:nvPr>
            <p:ph type="body" idx="1"/>
          </p:nvPr>
        </p:nvSpPr>
        <p:spPr>
          <a:xfrm>
            <a:off x="543168" y="1501628"/>
            <a:ext cx="11565010" cy="4252275"/>
          </a:xfrm>
          <a:prstGeom prst="rect">
            <a:avLst/>
          </a:prstGeom>
        </p:spPr>
        <p:txBody>
          <a:bodyPr anchor="ctr"/>
          <a:lstStyle/>
          <a:p>
            <a:pPr>
              <a:defRPr sz="2400">
                <a:latin typeface="Source Serif Pro"/>
                <a:ea typeface="Source Serif Pro"/>
                <a:cs typeface="Source Serif Pro"/>
                <a:sym typeface="Source Serif Pro"/>
              </a:defRPr>
            </a:pPr>
            <a:r>
              <a:t>The Minister of Forests, Pierre Dufour, proposes to cut old growth forests to help fight climate change, without any scientific consensus</a:t>
            </a:r>
          </a:p>
          <a:p>
            <a:pPr>
              <a:defRPr sz="2400">
                <a:latin typeface="Source Serif Pro"/>
                <a:ea typeface="Source Serif Pro"/>
                <a:cs typeface="Source Serif Pro"/>
                <a:sym typeface="Source Serif Pro"/>
              </a:defRPr>
            </a:pPr>
            <a:r>
              <a:t>In his national strategy for wood production,  he has plans to </a:t>
            </a:r>
            <a:r>
              <a:rPr b="1"/>
              <a:t>double</a:t>
            </a:r>
            <a:r>
              <a:t> the tree harvest in Quebec </a:t>
            </a:r>
            <a:r>
              <a:rPr b="1"/>
              <a:t>over the next</a:t>
            </a:r>
            <a:r>
              <a:t> 60 years. </a:t>
            </a:r>
          </a:p>
          <a:p>
            <a:pPr>
              <a:defRPr sz="2400">
                <a:latin typeface="Source Serif Pro"/>
                <a:ea typeface="Source Serif Pro"/>
                <a:cs typeface="Source Serif Pro"/>
                <a:sym typeface="Source Serif Pro"/>
              </a:defRPr>
            </a:pPr>
            <a:r>
              <a:t>The government has chosen to exclude nearly all of the territory where logging is feasible, when choosing protected areas to meet the international target of 17%, by December 2020.</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130"/>
          <p:cNvSpPr/>
          <p:nvPr/>
        </p:nvSpPr>
        <p:spPr>
          <a:xfrm>
            <a:off x="0" y="0"/>
            <a:ext cx="12192000" cy="6858000"/>
          </a:xfrm>
          <a:prstGeom prst="rect">
            <a:avLst/>
          </a:prstGeom>
          <a:solidFill>
            <a:srgbClr val="000000"/>
          </a:solidFill>
          <a:ln w="12700">
            <a:miter lim="400000"/>
          </a:ln>
        </p:spPr>
        <p:txBody>
          <a:bodyPr lIns="45719" rIns="45719" anchor="ctr"/>
          <a:lstStyle/>
          <a:p>
            <a:pPr algn="ctr">
              <a:defRPr>
                <a:solidFill>
                  <a:srgbClr val="FFFFFF"/>
                </a:solidFill>
              </a:defRPr>
            </a:pPr>
            <a:endParaRPr/>
          </a:p>
        </p:txBody>
      </p:sp>
      <p:pic>
        <p:nvPicPr>
          <p:cNvPr id="130" name="Image 4" descr="Image 4"/>
          <p:cNvPicPr>
            <a:picLocks noChangeAspect="1"/>
          </p:cNvPicPr>
          <p:nvPr/>
        </p:nvPicPr>
        <p:blipFill>
          <a:blip r:embed="rId2">
            <a:alphaModFix amt="35000"/>
          </a:blip>
          <a:srcRect t="15413"/>
          <a:stretch>
            <a:fillRect/>
          </a:stretch>
        </p:blipFill>
        <p:spPr>
          <a:xfrm>
            <a:off x="21" y="0"/>
            <a:ext cx="12191980" cy="6857990"/>
          </a:xfrm>
          <a:prstGeom prst="rect">
            <a:avLst/>
          </a:prstGeom>
          <a:ln w="12700">
            <a:miter lim="400000"/>
          </a:ln>
        </p:spPr>
      </p:pic>
      <p:sp>
        <p:nvSpPr>
          <p:cNvPr id="131" name="Titre 1"/>
          <p:cNvSpPr txBox="1">
            <a:spLocks noGrp="1"/>
          </p:cNvSpPr>
          <p:nvPr>
            <p:ph type="title"/>
          </p:nvPr>
        </p:nvSpPr>
        <p:spPr>
          <a:prstGeom prst="rect">
            <a:avLst/>
          </a:prstGeom>
        </p:spPr>
        <p:txBody>
          <a:bodyPr/>
          <a:lstStyle/>
          <a:p>
            <a:br/>
            <a:endParaRPr/>
          </a:p>
        </p:txBody>
      </p:sp>
      <p:sp>
        <p:nvSpPr>
          <p:cNvPr id="132" name="Espace réservé du contenu 2"/>
          <p:cNvSpPr txBox="1">
            <a:spLocks noGrp="1"/>
          </p:cNvSpPr>
          <p:nvPr>
            <p:ph type="body" idx="1"/>
          </p:nvPr>
        </p:nvSpPr>
        <p:spPr>
          <a:xfrm>
            <a:off x="520504" y="618978"/>
            <a:ext cx="11352107" cy="5981160"/>
          </a:xfrm>
          <a:prstGeom prst="rect">
            <a:avLst/>
          </a:prstGeom>
        </p:spPr>
        <p:txBody>
          <a:bodyPr numCol="2"/>
          <a:lstStyle/>
          <a:p>
            <a:pPr marL="0" indent="0" defTabSz="896111">
              <a:lnSpc>
                <a:spcPct val="81000"/>
              </a:lnSpc>
              <a:spcBef>
                <a:spcPts val="900"/>
              </a:spcBef>
              <a:buSzTx/>
              <a:buNone/>
              <a:tabLst>
                <a:tab pos="2082800" algn="l"/>
              </a:tabLst>
              <a:defRPr sz="1960"/>
            </a:pPr>
            <a:r>
              <a:t>Extract from : </a:t>
            </a:r>
            <a:r>
              <a:rPr i="1"/>
              <a:t>The call to The Great Forest Protection March</a:t>
            </a:r>
            <a:endParaRPr sz="2156" i="1"/>
          </a:p>
          <a:p>
            <a:pPr marL="0" indent="0" defTabSz="896111">
              <a:lnSpc>
                <a:spcPct val="81000"/>
              </a:lnSpc>
              <a:spcBef>
                <a:spcPts val="900"/>
              </a:spcBef>
              <a:buSzTx/>
              <a:buNone/>
              <a:tabLst>
                <a:tab pos="2082800" algn="l"/>
              </a:tabLst>
              <a:defRPr sz="2156" b="1"/>
            </a:pPr>
            <a:endParaRPr sz="2156" i="1"/>
          </a:p>
          <a:p>
            <a:pPr marL="0" indent="0" defTabSz="896111">
              <a:lnSpc>
                <a:spcPct val="81000"/>
              </a:lnSpc>
              <a:spcBef>
                <a:spcPts val="900"/>
              </a:spcBef>
              <a:buSzTx/>
              <a:buNone/>
              <a:tabLst>
                <a:tab pos="2082800" algn="l"/>
              </a:tabLst>
              <a:defRPr sz="2156" b="1"/>
            </a:pPr>
            <a:r>
              <a:t>The earth is our mother</a:t>
            </a:r>
          </a:p>
          <a:p>
            <a:pPr marL="0" indent="0" defTabSz="896111">
              <a:lnSpc>
                <a:spcPct val="81000"/>
              </a:lnSpc>
              <a:spcBef>
                <a:spcPts val="900"/>
              </a:spcBef>
              <a:buSzTx/>
              <a:buNone/>
              <a:tabLst>
                <a:tab pos="2082800" algn="l"/>
              </a:tabLst>
              <a:defRPr sz="2156" b="1"/>
            </a:pPr>
            <a:r>
              <a:t>The rivers are her arteries</a:t>
            </a:r>
          </a:p>
          <a:p>
            <a:pPr marL="0" indent="0" defTabSz="896111">
              <a:lnSpc>
                <a:spcPct val="81000"/>
              </a:lnSpc>
              <a:spcBef>
                <a:spcPts val="900"/>
              </a:spcBef>
              <a:buSzTx/>
              <a:buNone/>
              <a:tabLst>
                <a:tab pos="2082800" algn="l"/>
              </a:tabLst>
              <a:defRPr sz="2156" b="1"/>
            </a:pPr>
            <a:r>
              <a:t>The lakes her vital organs</a:t>
            </a:r>
          </a:p>
          <a:p>
            <a:pPr marL="0" indent="0" defTabSz="896111">
              <a:lnSpc>
                <a:spcPct val="81000"/>
              </a:lnSpc>
              <a:spcBef>
                <a:spcPts val="900"/>
              </a:spcBef>
              <a:buSzTx/>
              <a:buNone/>
              <a:tabLst>
                <a:tab pos="2082800" algn="l"/>
              </a:tabLst>
              <a:defRPr sz="2156" b="1"/>
            </a:pPr>
            <a:r>
              <a:t>The forest makes her breathe</a:t>
            </a:r>
            <a:endParaRPr>
              <a:latin typeface="Liberation Serif"/>
              <a:ea typeface="Liberation Serif"/>
              <a:cs typeface="Liberation Serif"/>
              <a:sym typeface="Liberation Serif"/>
            </a:endParaRPr>
          </a:p>
          <a:p>
            <a:pPr marL="0" indent="0" defTabSz="896111">
              <a:lnSpc>
                <a:spcPct val="81000"/>
              </a:lnSpc>
              <a:spcBef>
                <a:spcPts val="900"/>
              </a:spcBef>
              <a:buSzTx/>
              <a:buNone/>
              <a:tabLst>
                <a:tab pos="2082800" algn="l"/>
              </a:tabLst>
              <a:defRPr sz="2156" b="1"/>
            </a:pPr>
            <a:r>
              <a:t> </a:t>
            </a:r>
            <a:endParaRPr>
              <a:latin typeface="Liberation Serif"/>
              <a:ea typeface="Liberation Serif"/>
              <a:cs typeface="Liberation Serif"/>
              <a:sym typeface="Liberation Serif"/>
            </a:endParaRPr>
          </a:p>
          <a:p>
            <a:pPr marL="0" indent="0" defTabSz="896111">
              <a:lnSpc>
                <a:spcPct val="81000"/>
              </a:lnSpc>
              <a:spcBef>
                <a:spcPts val="900"/>
              </a:spcBef>
              <a:buSzTx/>
              <a:buNone/>
              <a:tabLst>
                <a:tab pos="2082800" algn="l"/>
              </a:tabLst>
              <a:defRPr sz="2156" b="1"/>
            </a:pPr>
            <a:r>
              <a:t>Her heart beats at the same rate as ours:</a:t>
            </a:r>
          </a:p>
          <a:p>
            <a:pPr marL="0" indent="0" defTabSz="896111">
              <a:lnSpc>
                <a:spcPct val="81000"/>
              </a:lnSpc>
              <a:spcBef>
                <a:spcPts val="900"/>
              </a:spcBef>
              <a:buSzTx/>
              <a:buNone/>
              <a:tabLst>
                <a:tab pos="2082800" algn="l"/>
              </a:tabLst>
              <a:defRPr sz="2156" b="1"/>
            </a:pPr>
            <a:r>
              <a:t>Our bodies are a part of her body</a:t>
            </a:r>
          </a:p>
          <a:p>
            <a:pPr marL="0" indent="0" defTabSz="896111">
              <a:lnSpc>
                <a:spcPct val="81000"/>
              </a:lnSpc>
              <a:spcBef>
                <a:spcPts val="900"/>
              </a:spcBef>
              <a:buSzTx/>
              <a:buNone/>
              <a:tabLst>
                <a:tab pos="2082800" algn="l"/>
              </a:tabLst>
              <a:defRPr sz="2156" b="1"/>
            </a:pPr>
            <a:r>
              <a:t>We come from her loving womb</a:t>
            </a:r>
            <a:endParaRPr>
              <a:latin typeface="Liberation Serif"/>
              <a:ea typeface="Liberation Serif"/>
              <a:cs typeface="Liberation Serif"/>
              <a:sym typeface="Liberation Serif"/>
            </a:endParaRPr>
          </a:p>
          <a:p>
            <a:pPr marL="0" indent="0" defTabSz="896111">
              <a:lnSpc>
                <a:spcPct val="81000"/>
              </a:lnSpc>
              <a:spcBef>
                <a:spcPts val="900"/>
              </a:spcBef>
              <a:buSzTx/>
              <a:buNone/>
              <a:tabLst>
                <a:tab pos="2082800" algn="l"/>
              </a:tabLst>
              <a:defRPr sz="2156" b="1"/>
            </a:pPr>
            <a:r>
              <a:t> </a:t>
            </a:r>
            <a:endParaRPr>
              <a:latin typeface="Liberation Serif"/>
              <a:ea typeface="Liberation Serif"/>
              <a:cs typeface="Liberation Serif"/>
              <a:sym typeface="Liberation Serif"/>
            </a:endParaRPr>
          </a:p>
          <a:p>
            <a:pPr marL="0" indent="0" defTabSz="896111">
              <a:spcBef>
                <a:spcPts val="900"/>
              </a:spcBef>
              <a:buSzTx/>
              <a:buNone/>
              <a:defRPr sz="2156" b="1"/>
            </a:pPr>
            <a:r>
              <a:t>The earth is our mother</a:t>
            </a:r>
          </a:p>
          <a:p>
            <a:pPr marL="0" indent="0" defTabSz="896111">
              <a:spcBef>
                <a:spcPts val="900"/>
              </a:spcBef>
              <a:buSzTx/>
              <a:buNone/>
              <a:defRPr sz="2156" b="1"/>
            </a:pPr>
            <a:r>
              <a:t>She also birthed all other life that surrounds us</a:t>
            </a:r>
          </a:p>
          <a:p>
            <a:pPr marL="0" indent="0" defTabSz="896111">
              <a:spcBef>
                <a:spcPts val="900"/>
              </a:spcBef>
              <a:buSzTx/>
              <a:buNone/>
              <a:defRPr sz="2156" b="1"/>
            </a:pPr>
            <a:r>
              <a:t>She has always know how to heal us.</a:t>
            </a:r>
          </a:p>
          <a:p>
            <a:pPr marL="0" indent="0" defTabSz="896111">
              <a:spcBef>
                <a:spcPts val="900"/>
              </a:spcBef>
              <a:buSzTx/>
              <a:buNone/>
              <a:defRPr sz="2156" b="1">
                <a:latin typeface="Calibri, serif"/>
                <a:ea typeface="Calibri, serif"/>
                <a:cs typeface="Calibri, serif"/>
                <a:sym typeface="Calibri, serif"/>
              </a:defRPr>
            </a:pPr>
            <a:endParaRPr/>
          </a:p>
          <a:p>
            <a:pPr marL="0" indent="0" defTabSz="896111">
              <a:spcBef>
                <a:spcPts val="900"/>
              </a:spcBef>
              <a:buSzTx/>
              <a:buNone/>
              <a:defRPr sz="2156" b="1">
                <a:latin typeface="Calibri, serif"/>
                <a:ea typeface="Calibri, serif"/>
                <a:cs typeface="Calibri, serif"/>
                <a:sym typeface="Calibri, serif"/>
              </a:defRPr>
            </a:pPr>
            <a:r>
              <a:t>What’s worse, we’re hurting her, hurting the one who cares for us by abusing her kindness</a:t>
            </a:r>
            <a:endParaRPr>
              <a:latin typeface="Liberation Serif"/>
              <a:ea typeface="Liberation Serif"/>
              <a:cs typeface="Liberation Serif"/>
              <a:sym typeface="Liberation Serif"/>
            </a:endParaRPr>
          </a:p>
          <a:p>
            <a:pPr marL="0" indent="0" defTabSz="896111">
              <a:spcBef>
                <a:spcPts val="900"/>
              </a:spcBef>
              <a:buSzTx/>
              <a:buNone/>
              <a:defRPr sz="2156" b="1">
                <a:latin typeface="Liberation Serif"/>
                <a:ea typeface="Liberation Serif"/>
                <a:cs typeface="Liberation Serif"/>
                <a:sym typeface="Liberation Serif"/>
              </a:defRPr>
            </a:pPr>
            <a:endParaRPr>
              <a:latin typeface="Liberation Serif"/>
              <a:ea typeface="Liberation Serif"/>
              <a:cs typeface="Liberation Serif"/>
              <a:sym typeface="Liberation Serif"/>
            </a:endParaRPr>
          </a:p>
          <a:p>
            <a:pPr marL="0" indent="0" defTabSz="896111">
              <a:spcBef>
                <a:spcPts val="900"/>
              </a:spcBef>
              <a:buSzTx/>
              <a:buNone/>
              <a:defRPr sz="2156" b="1">
                <a:latin typeface="Calibri, serif"/>
                <a:ea typeface="Calibri, serif"/>
                <a:cs typeface="Calibri, serif"/>
                <a:sym typeface="Calibri, serif"/>
              </a:defRPr>
            </a:pPr>
            <a:r>
              <a:t>To respect her, to respect her other children, our brothers and sisters, the plants, the other animals, water and air, we all have to come together and protect her</a:t>
            </a:r>
            <a:endParaRPr>
              <a:latin typeface="Liberation Serif"/>
              <a:ea typeface="Liberation Serif"/>
              <a:cs typeface="Liberation Serif"/>
              <a:sym typeface="Liberation Serif"/>
            </a:endParaRPr>
          </a:p>
          <a:p>
            <a:pPr marL="0" indent="0" defTabSz="896111">
              <a:spcBef>
                <a:spcPts val="900"/>
              </a:spcBef>
              <a:buSzTx/>
              <a:buNone/>
              <a:defRPr sz="2156">
                <a:latin typeface="Liberation Serif"/>
                <a:ea typeface="Liberation Serif"/>
                <a:cs typeface="Liberation Serif"/>
                <a:sym typeface="Liberation Serif"/>
              </a:defRPr>
            </a:pPr>
            <a:endParaRPr>
              <a:latin typeface="Liberation Serif"/>
              <a:ea typeface="Liberation Serif"/>
              <a:cs typeface="Liberation Serif"/>
              <a:sym typeface="Liberation Serif"/>
            </a:endParaRPr>
          </a:p>
          <a:p>
            <a:pPr marL="0" indent="0" defTabSz="896111">
              <a:lnSpc>
                <a:spcPct val="81000"/>
              </a:lnSpc>
              <a:spcBef>
                <a:spcPts val="900"/>
              </a:spcBef>
              <a:buSzTx/>
              <a:buNone/>
              <a:tabLst>
                <a:tab pos="2082800" algn="l"/>
              </a:tabLst>
              <a:defRPr sz="2352" b="1"/>
            </a:pPr>
            <a:endParaRPr>
              <a:latin typeface="Liberation Serif"/>
              <a:ea typeface="Liberation Serif"/>
              <a:cs typeface="Liberation Serif"/>
              <a:sym typeface="Liberation Serif"/>
            </a:endParaRPr>
          </a:p>
          <a:p>
            <a:pPr marL="0" indent="0" defTabSz="896111">
              <a:lnSpc>
                <a:spcPct val="81000"/>
              </a:lnSpc>
              <a:spcBef>
                <a:spcPts val="900"/>
              </a:spcBef>
              <a:buSzTx/>
              <a:buNone/>
              <a:tabLst>
                <a:tab pos="2082800" algn="l"/>
              </a:tabLst>
              <a:defRPr sz="1078"/>
            </a:pPr>
            <a:endParaRPr>
              <a:latin typeface="Liberation Serif"/>
              <a:ea typeface="Liberation Serif"/>
              <a:cs typeface="Liberation Serif"/>
              <a:sym typeface="Liberation Serif"/>
            </a:endParaRPr>
          </a:p>
          <a:p>
            <a:pPr marL="0" indent="0" defTabSz="896111">
              <a:lnSpc>
                <a:spcPct val="81000"/>
              </a:lnSpc>
              <a:spcBef>
                <a:spcPts val="900"/>
              </a:spcBef>
              <a:buSzTx/>
              <a:buNone/>
              <a:tabLst>
                <a:tab pos="2082800" algn="l"/>
              </a:tabLst>
              <a:defRPr sz="1078"/>
            </a:pPr>
            <a:r>
              <a:t> 				</a:t>
            </a:r>
            <a:r>
              <a:rPr sz="1960"/>
              <a:t>                         - </a:t>
            </a:r>
            <a:r>
              <a:rPr sz="2352"/>
              <a:t>Marie-Andrée Gill,  poet </a:t>
            </a:r>
          </a:p>
          <a:p>
            <a:pPr marL="0" indent="0" defTabSz="896111">
              <a:lnSpc>
                <a:spcPct val="81000"/>
              </a:lnSpc>
              <a:spcBef>
                <a:spcPts val="900"/>
              </a:spcBef>
              <a:buSzTx/>
              <a:buNone/>
              <a:tabLst>
                <a:tab pos="2082800" algn="l"/>
              </a:tabLst>
              <a:defRPr sz="2352"/>
            </a:pPr>
            <a:r>
              <a:t>Pekuakamishkueu, Ilnu Mashteuiatsh</a:t>
            </a:r>
          </a:p>
          <a:p>
            <a:pPr marL="0" indent="0" defTabSz="896111">
              <a:lnSpc>
                <a:spcPct val="81000"/>
              </a:lnSpc>
              <a:spcBef>
                <a:spcPts val="900"/>
              </a:spcBef>
              <a:buSzTx/>
              <a:buNone/>
              <a:tabLst>
                <a:tab pos="2082800" algn="l"/>
              </a:tabLst>
              <a:defRPr sz="2352"/>
            </a:pPr>
            <a:r>
              <a:t> </a:t>
            </a:r>
          </a:p>
        </p:txBody>
      </p:sp>
      <p:pic>
        <p:nvPicPr>
          <p:cNvPr id="133" name="Entrée manuscrite 125" descr="Entrée manuscrite 125"/>
          <p:cNvPicPr>
            <a:picLocks noChangeAspect="1"/>
          </p:cNvPicPr>
          <p:nvPr/>
        </p:nvPicPr>
        <p:blipFill>
          <a:blip r:embed="rId3"/>
          <a:stretch>
            <a:fillRect/>
          </a:stretch>
        </p:blipFill>
        <p:spPr>
          <a:xfrm>
            <a:off x="11788730" y="6186751"/>
            <a:ext cx="99001" cy="92161"/>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Rectangle 7"/>
          <p:cNvSpPr/>
          <p:nvPr/>
        </p:nvSpPr>
        <p:spPr>
          <a:xfrm>
            <a:off x="-1" y="0"/>
            <a:ext cx="12188954"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36" name="Titre 1"/>
          <p:cNvSpPr txBox="1">
            <a:spLocks noGrp="1"/>
          </p:cNvSpPr>
          <p:nvPr>
            <p:ph type="title"/>
          </p:nvPr>
        </p:nvSpPr>
        <p:spPr>
          <a:prstGeom prst="rect">
            <a:avLst/>
          </a:prstGeom>
        </p:spPr>
        <p:txBody>
          <a:bodyPr/>
          <a:lstStyle/>
          <a:p>
            <a:pPr>
              <a:defRPr sz="3800">
                <a:latin typeface="Liberation Serif"/>
                <a:ea typeface="Liberation Serif"/>
                <a:cs typeface="Liberation Serif"/>
                <a:sym typeface="Liberation Serif"/>
              </a:defRPr>
            </a:pPr>
            <a:r>
              <a:t> </a:t>
            </a:r>
            <a:r>
              <a:rPr b="1"/>
              <a:t>Intact forests, a vitally important solution for slowing climate change</a:t>
            </a:r>
          </a:p>
        </p:txBody>
      </p:sp>
      <p:grpSp>
        <p:nvGrpSpPr>
          <p:cNvPr id="139" name="sketch line"/>
          <p:cNvGrpSpPr/>
          <p:nvPr/>
        </p:nvGrpSpPr>
        <p:grpSpPr>
          <a:xfrm>
            <a:off x="668735" y="1653252"/>
            <a:ext cx="10854658" cy="61122"/>
            <a:chOff x="0" y="0"/>
            <a:chExt cx="10854656" cy="61120"/>
          </a:xfrm>
        </p:grpSpPr>
        <p:sp>
          <p:nvSpPr>
            <p:cNvPr id="137" name="Shape"/>
            <p:cNvSpPr/>
            <p:nvPr/>
          </p:nvSpPr>
          <p:spPr>
            <a:xfrm>
              <a:off x="0" y="-1"/>
              <a:ext cx="10854229" cy="54782"/>
            </a:xfrm>
            <a:custGeom>
              <a:avLst/>
              <a:gdLst/>
              <a:ahLst/>
              <a:cxnLst>
                <a:cxn ang="0">
                  <a:pos x="wd2" y="hd2"/>
                </a:cxn>
                <a:cxn ang="5400000">
                  <a:pos x="wd2" y="hd2"/>
                </a:cxn>
                <a:cxn ang="10800000">
                  <a:pos x="wd2" y="hd2"/>
                </a:cxn>
                <a:cxn ang="16200000">
                  <a:pos x="wd2" y="hd2"/>
                </a:cxn>
              </a:cxnLst>
              <a:rect l="0" t="0" r="r" b="b"/>
              <a:pathLst>
                <a:path w="21599" h="14314" extrusionOk="0">
                  <a:moveTo>
                    <a:pt x="0" y="6302"/>
                  </a:moveTo>
                  <a:cubicBezTo>
                    <a:pt x="532" y="10296"/>
                    <a:pt x="827" y="802"/>
                    <a:pt x="1134" y="6302"/>
                  </a:cubicBezTo>
                  <a:cubicBezTo>
                    <a:pt x="1442" y="11802"/>
                    <a:pt x="1531" y="5687"/>
                    <a:pt x="1836" y="6302"/>
                  </a:cubicBezTo>
                  <a:cubicBezTo>
                    <a:pt x="2141" y="6917"/>
                    <a:pt x="2785" y="6264"/>
                    <a:pt x="3618" y="6302"/>
                  </a:cubicBezTo>
                  <a:cubicBezTo>
                    <a:pt x="4451" y="6340"/>
                    <a:pt x="4269" y="7734"/>
                    <a:pt x="4752" y="6302"/>
                  </a:cubicBezTo>
                  <a:cubicBezTo>
                    <a:pt x="5235" y="4870"/>
                    <a:pt x="5559" y="11132"/>
                    <a:pt x="5886" y="6302"/>
                  </a:cubicBezTo>
                  <a:cubicBezTo>
                    <a:pt x="6213" y="1472"/>
                    <a:pt x="7123" y="11267"/>
                    <a:pt x="7668" y="6302"/>
                  </a:cubicBezTo>
                  <a:cubicBezTo>
                    <a:pt x="8213" y="1337"/>
                    <a:pt x="8378" y="9493"/>
                    <a:pt x="8586" y="6302"/>
                  </a:cubicBezTo>
                  <a:cubicBezTo>
                    <a:pt x="8794" y="3111"/>
                    <a:pt x="9477" y="1803"/>
                    <a:pt x="10368" y="6302"/>
                  </a:cubicBezTo>
                  <a:cubicBezTo>
                    <a:pt x="11258" y="10801"/>
                    <a:pt x="11328" y="5442"/>
                    <a:pt x="12150" y="6302"/>
                  </a:cubicBezTo>
                  <a:cubicBezTo>
                    <a:pt x="12971" y="7162"/>
                    <a:pt x="12846" y="4963"/>
                    <a:pt x="13499" y="6302"/>
                  </a:cubicBezTo>
                  <a:cubicBezTo>
                    <a:pt x="14153" y="7641"/>
                    <a:pt x="14809" y="1643"/>
                    <a:pt x="15281" y="6302"/>
                  </a:cubicBezTo>
                  <a:cubicBezTo>
                    <a:pt x="15753" y="10961"/>
                    <a:pt x="16125" y="-64"/>
                    <a:pt x="16415" y="6302"/>
                  </a:cubicBezTo>
                  <a:cubicBezTo>
                    <a:pt x="16706" y="12668"/>
                    <a:pt x="17019" y="12966"/>
                    <a:pt x="17549" y="6302"/>
                  </a:cubicBezTo>
                  <a:cubicBezTo>
                    <a:pt x="18079" y="-362"/>
                    <a:pt x="18728" y="16231"/>
                    <a:pt x="19115" y="6302"/>
                  </a:cubicBezTo>
                  <a:cubicBezTo>
                    <a:pt x="19502" y="-3627"/>
                    <a:pt x="19913" y="-424"/>
                    <a:pt x="20249" y="6302"/>
                  </a:cubicBezTo>
                  <a:cubicBezTo>
                    <a:pt x="20586" y="13028"/>
                    <a:pt x="21285" y="6484"/>
                    <a:pt x="21599" y="6302"/>
                  </a:cubicBezTo>
                  <a:cubicBezTo>
                    <a:pt x="21598" y="8573"/>
                    <a:pt x="21599" y="9997"/>
                    <a:pt x="21599" y="11080"/>
                  </a:cubicBezTo>
                  <a:cubicBezTo>
                    <a:pt x="21110" y="12640"/>
                    <a:pt x="20583" y="12131"/>
                    <a:pt x="20033" y="11080"/>
                  </a:cubicBezTo>
                  <a:cubicBezTo>
                    <a:pt x="19483" y="10031"/>
                    <a:pt x="19588" y="7233"/>
                    <a:pt x="19331" y="11080"/>
                  </a:cubicBezTo>
                  <a:cubicBezTo>
                    <a:pt x="19074" y="14928"/>
                    <a:pt x="18665" y="6792"/>
                    <a:pt x="18413" y="11080"/>
                  </a:cubicBezTo>
                  <a:cubicBezTo>
                    <a:pt x="18161" y="15369"/>
                    <a:pt x="17075" y="5021"/>
                    <a:pt x="16631" y="11080"/>
                  </a:cubicBezTo>
                  <a:cubicBezTo>
                    <a:pt x="16187" y="17140"/>
                    <a:pt x="15727" y="13215"/>
                    <a:pt x="15281" y="11080"/>
                  </a:cubicBezTo>
                  <a:cubicBezTo>
                    <a:pt x="14836" y="8946"/>
                    <a:pt x="14797" y="13385"/>
                    <a:pt x="14363" y="11080"/>
                  </a:cubicBezTo>
                  <a:cubicBezTo>
                    <a:pt x="13929" y="8776"/>
                    <a:pt x="13294" y="11263"/>
                    <a:pt x="13014" y="11080"/>
                  </a:cubicBezTo>
                  <a:cubicBezTo>
                    <a:pt x="12733" y="10899"/>
                    <a:pt x="12561" y="14929"/>
                    <a:pt x="12312" y="11080"/>
                  </a:cubicBezTo>
                  <a:cubicBezTo>
                    <a:pt x="12062" y="7232"/>
                    <a:pt x="11835" y="9457"/>
                    <a:pt x="11610" y="11080"/>
                  </a:cubicBezTo>
                  <a:cubicBezTo>
                    <a:pt x="11385" y="12704"/>
                    <a:pt x="10910" y="8545"/>
                    <a:pt x="10260" y="11080"/>
                  </a:cubicBezTo>
                  <a:cubicBezTo>
                    <a:pt x="9610" y="13616"/>
                    <a:pt x="9634" y="13962"/>
                    <a:pt x="9342" y="11080"/>
                  </a:cubicBezTo>
                  <a:cubicBezTo>
                    <a:pt x="9049" y="8199"/>
                    <a:pt x="8115" y="8134"/>
                    <a:pt x="7776" y="11080"/>
                  </a:cubicBezTo>
                  <a:cubicBezTo>
                    <a:pt x="7437" y="14027"/>
                    <a:pt x="7041" y="11954"/>
                    <a:pt x="6858" y="11080"/>
                  </a:cubicBezTo>
                  <a:cubicBezTo>
                    <a:pt x="6674" y="10207"/>
                    <a:pt x="5951" y="4188"/>
                    <a:pt x="5292" y="11080"/>
                  </a:cubicBezTo>
                  <a:cubicBezTo>
                    <a:pt x="4633" y="17973"/>
                    <a:pt x="4831" y="8812"/>
                    <a:pt x="4590" y="11080"/>
                  </a:cubicBezTo>
                  <a:cubicBezTo>
                    <a:pt x="4349" y="13349"/>
                    <a:pt x="3423" y="7273"/>
                    <a:pt x="3024" y="11080"/>
                  </a:cubicBezTo>
                  <a:cubicBezTo>
                    <a:pt x="2626" y="14888"/>
                    <a:pt x="2323" y="10754"/>
                    <a:pt x="2106" y="11080"/>
                  </a:cubicBezTo>
                  <a:cubicBezTo>
                    <a:pt x="1889" y="11407"/>
                    <a:pt x="1553" y="14519"/>
                    <a:pt x="1404" y="11080"/>
                  </a:cubicBezTo>
                  <a:cubicBezTo>
                    <a:pt x="1255" y="7642"/>
                    <a:pt x="430" y="14155"/>
                    <a:pt x="0" y="11080"/>
                  </a:cubicBezTo>
                  <a:cubicBezTo>
                    <a:pt x="0" y="9255"/>
                    <a:pt x="-1" y="8329"/>
                    <a:pt x="0" y="6302"/>
                  </a:cubicBezTo>
                  <a:close/>
                </a:path>
              </a:pathLst>
            </a:cu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38" name="Shape"/>
            <p:cNvSpPr/>
            <p:nvPr/>
          </p:nvSpPr>
          <p:spPr>
            <a:xfrm>
              <a:off x="236" y="2666"/>
              <a:ext cx="10854421" cy="58455"/>
            </a:xfrm>
            <a:custGeom>
              <a:avLst/>
              <a:gdLst/>
              <a:ahLst/>
              <a:cxnLst>
                <a:cxn ang="0">
                  <a:pos x="wd2" y="hd2"/>
                </a:cxn>
                <a:cxn ang="5400000">
                  <a:pos x="wd2" y="hd2"/>
                </a:cxn>
                <a:cxn ang="10800000">
                  <a:pos x="wd2" y="hd2"/>
                </a:cxn>
                <a:cxn ang="16200000">
                  <a:pos x="wd2" y="hd2"/>
                </a:cxn>
              </a:cxnLst>
              <a:rect l="0" t="0" r="r" b="b"/>
              <a:pathLst>
                <a:path w="21599" h="13108" extrusionOk="0">
                  <a:moveTo>
                    <a:pt x="0" y="4811"/>
                  </a:moveTo>
                  <a:cubicBezTo>
                    <a:pt x="293" y="533"/>
                    <a:pt x="692" y="3737"/>
                    <a:pt x="918" y="4811"/>
                  </a:cubicBezTo>
                  <a:cubicBezTo>
                    <a:pt x="1144" y="5885"/>
                    <a:pt x="1609" y="9256"/>
                    <a:pt x="2268" y="4811"/>
                  </a:cubicBezTo>
                  <a:cubicBezTo>
                    <a:pt x="2927" y="366"/>
                    <a:pt x="3239" y="6094"/>
                    <a:pt x="3834" y="4811"/>
                  </a:cubicBezTo>
                  <a:cubicBezTo>
                    <a:pt x="4429" y="3528"/>
                    <a:pt x="4254" y="4086"/>
                    <a:pt x="4536" y="4811"/>
                  </a:cubicBezTo>
                  <a:cubicBezTo>
                    <a:pt x="4818" y="5536"/>
                    <a:pt x="4889" y="6983"/>
                    <a:pt x="5238" y="4811"/>
                  </a:cubicBezTo>
                  <a:cubicBezTo>
                    <a:pt x="5587" y="2639"/>
                    <a:pt x="6391" y="-4833"/>
                    <a:pt x="7020" y="4811"/>
                  </a:cubicBezTo>
                  <a:cubicBezTo>
                    <a:pt x="7649" y="14455"/>
                    <a:pt x="8077" y="9754"/>
                    <a:pt x="8370" y="4811"/>
                  </a:cubicBezTo>
                  <a:cubicBezTo>
                    <a:pt x="8662" y="-132"/>
                    <a:pt x="8905" y="2155"/>
                    <a:pt x="9072" y="4811"/>
                  </a:cubicBezTo>
                  <a:cubicBezTo>
                    <a:pt x="9239" y="7467"/>
                    <a:pt x="10033" y="3450"/>
                    <a:pt x="10422" y="4811"/>
                  </a:cubicBezTo>
                  <a:cubicBezTo>
                    <a:pt x="10810" y="6172"/>
                    <a:pt x="11827" y="891"/>
                    <a:pt x="12203" y="4811"/>
                  </a:cubicBezTo>
                  <a:cubicBezTo>
                    <a:pt x="12580" y="8730"/>
                    <a:pt x="12903" y="10694"/>
                    <a:pt x="13337" y="4811"/>
                  </a:cubicBezTo>
                  <a:cubicBezTo>
                    <a:pt x="13772" y="-1072"/>
                    <a:pt x="13912" y="1412"/>
                    <a:pt x="14471" y="4811"/>
                  </a:cubicBezTo>
                  <a:cubicBezTo>
                    <a:pt x="15030" y="8210"/>
                    <a:pt x="15292" y="-2580"/>
                    <a:pt x="15821" y="4811"/>
                  </a:cubicBezTo>
                  <a:cubicBezTo>
                    <a:pt x="16351" y="12202"/>
                    <a:pt x="16901" y="2458"/>
                    <a:pt x="17387" y="4811"/>
                  </a:cubicBezTo>
                  <a:cubicBezTo>
                    <a:pt x="17873" y="7163"/>
                    <a:pt x="18291" y="1694"/>
                    <a:pt x="18953" y="4811"/>
                  </a:cubicBezTo>
                  <a:cubicBezTo>
                    <a:pt x="19615" y="7928"/>
                    <a:pt x="20491" y="6489"/>
                    <a:pt x="21599" y="4811"/>
                  </a:cubicBezTo>
                  <a:cubicBezTo>
                    <a:pt x="21600" y="5809"/>
                    <a:pt x="21600" y="6880"/>
                    <a:pt x="21599" y="8912"/>
                  </a:cubicBezTo>
                  <a:cubicBezTo>
                    <a:pt x="21276" y="11207"/>
                    <a:pt x="21042" y="11444"/>
                    <a:pt x="20681" y="8912"/>
                  </a:cubicBezTo>
                  <a:cubicBezTo>
                    <a:pt x="20319" y="6380"/>
                    <a:pt x="19574" y="1057"/>
                    <a:pt x="18899" y="8912"/>
                  </a:cubicBezTo>
                  <a:cubicBezTo>
                    <a:pt x="18224" y="16767"/>
                    <a:pt x="18147" y="11698"/>
                    <a:pt x="17549" y="8912"/>
                  </a:cubicBezTo>
                  <a:cubicBezTo>
                    <a:pt x="16951" y="6126"/>
                    <a:pt x="17193" y="6265"/>
                    <a:pt x="16847" y="8912"/>
                  </a:cubicBezTo>
                  <a:cubicBezTo>
                    <a:pt x="16501" y="11559"/>
                    <a:pt x="15915" y="9052"/>
                    <a:pt x="15497" y="8912"/>
                  </a:cubicBezTo>
                  <a:cubicBezTo>
                    <a:pt x="15079" y="8771"/>
                    <a:pt x="14751" y="9613"/>
                    <a:pt x="14363" y="8912"/>
                  </a:cubicBezTo>
                  <a:cubicBezTo>
                    <a:pt x="13976" y="8210"/>
                    <a:pt x="13727" y="8135"/>
                    <a:pt x="13229" y="8912"/>
                  </a:cubicBezTo>
                  <a:cubicBezTo>
                    <a:pt x="12732" y="9689"/>
                    <a:pt x="12446" y="13472"/>
                    <a:pt x="12095" y="8912"/>
                  </a:cubicBezTo>
                  <a:cubicBezTo>
                    <a:pt x="11745" y="4351"/>
                    <a:pt x="11189" y="5531"/>
                    <a:pt x="10962" y="8912"/>
                  </a:cubicBezTo>
                  <a:cubicBezTo>
                    <a:pt x="10734" y="12292"/>
                    <a:pt x="10022" y="10827"/>
                    <a:pt x="9396" y="8912"/>
                  </a:cubicBezTo>
                  <a:cubicBezTo>
                    <a:pt x="8769" y="6996"/>
                    <a:pt x="8436" y="14128"/>
                    <a:pt x="8046" y="8912"/>
                  </a:cubicBezTo>
                  <a:cubicBezTo>
                    <a:pt x="7656" y="3695"/>
                    <a:pt x="7599" y="12583"/>
                    <a:pt x="7344" y="8912"/>
                  </a:cubicBezTo>
                  <a:cubicBezTo>
                    <a:pt x="7088" y="5241"/>
                    <a:pt x="6498" y="14273"/>
                    <a:pt x="6210" y="8912"/>
                  </a:cubicBezTo>
                  <a:cubicBezTo>
                    <a:pt x="5921" y="3551"/>
                    <a:pt x="5413" y="13035"/>
                    <a:pt x="4644" y="8912"/>
                  </a:cubicBezTo>
                  <a:cubicBezTo>
                    <a:pt x="3875" y="4789"/>
                    <a:pt x="4174" y="6106"/>
                    <a:pt x="3726" y="8912"/>
                  </a:cubicBezTo>
                  <a:cubicBezTo>
                    <a:pt x="3279" y="11718"/>
                    <a:pt x="2553" y="14987"/>
                    <a:pt x="1944" y="8912"/>
                  </a:cubicBezTo>
                  <a:cubicBezTo>
                    <a:pt x="1336" y="2837"/>
                    <a:pt x="813" y="1946"/>
                    <a:pt x="0" y="8912"/>
                  </a:cubicBezTo>
                  <a:cubicBezTo>
                    <a:pt x="0" y="6934"/>
                    <a:pt x="1" y="5811"/>
                    <a:pt x="0" y="4811"/>
                  </a:cubicBezTo>
                  <a:close/>
                </a:path>
              </a:pathLst>
            </a:custGeom>
            <a:noFill/>
            <a:ln w="41275" cap="rnd">
              <a:solidFill>
                <a:schemeClr val="accent2"/>
              </a:solidFill>
              <a:prstDash val="solid"/>
              <a:round/>
            </a:ln>
            <a:effectLst/>
          </p:spPr>
          <p:txBody>
            <a:bodyPr wrap="square" lIns="45719" tIns="45719" rIns="45719" bIns="45719" numCol="1" anchor="ctr">
              <a:noAutofit/>
            </a:bodyPr>
            <a:lstStyle/>
            <a:p>
              <a:pPr algn="ctr">
                <a:defRPr>
                  <a:solidFill>
                    <a:srgbClr val="FFFFFF"/>
                  </a:solidFill>
                </a:defRPr>
              </a:pPr>
              <a:endParaRPr/>
            </a:p>
          </p:txBody>
        </p:sp>
      </p:grpSp>
      <p:sp>
        <p:nvSpPr>
          <p:cNvPr id="140" name="Espace réservé du contenu 2"/>
          <p:cNvSpPr txBox="1">
            <a:spLocks noGrp="1"/>
          </p:cNvSpPr>
          <p:nvPr>
            <p:ph type="body" idx="1"/>
          </p:nvPr>
        </p:nvSpPr>
        <p:spPr>
          <a:xfrm>
            <a:off x="838200" y="1929383"/>
            <a:ext cx="10515600" cy="4251961"/>
          </a:xfrm>
          <a:prstGeom prst="rect">
            <a:avLst/>
          </a:prstGeom>
        </p:spPr>
        <p:txBody>
          <a:bodyPr/>
          <a:lstStyle/>
          <a:p>
            <a:pPr marL="0" indent="0">
              <a:buSzTx/>
              <a:buNone/>
              <a:defRPr sz="2200">
                <a:latin typeface="Liberation Serif"/>
                <a:ea typeface="Liberation Serif"/>
                <a:cs typeface="Liberation Serif"/>
                <a:sym typeface="Liberation Serif"/>
              </a:defRPr>
            </a:pPr>
            <a:r>
              <a:t> “Here we argue that maintaining and, where possible, restoring the integrity of dwindling intact forests is an urgent priority for current global efforts to halt the ongoing biodiversity crisis, slow rapid climate change and achieve sustainability goals. </a:t>
            </a:r>
          </a:p>
          <a:p>
            <a:pPr marL="0" indent="0">
              <a:buSzTx/>
              <a:buNone/>
              <a:defRPr sz="2200">
                <a:latin typeface="Liberation Serif"/>
                <a:ea typeface="Liberation Serif"/>
                <a:cs typeface="Liberation Serif"/>
                <a:sym typeface="Liberation Serif"/>
              </a:defRPr>
            </a:pPr>
            <a:r>
              <a:t>Retaining the integrity of intact forest ecosystems should be a central component of proactive global and national environmental strategies, alongside current efforts aimed at halting deforestation and promoting reforestation.”</a:t>
            </a:r>
          </a:p>
          <a:p>
            <a:pPr marL="0" indent="0">
              <a:buSzTx/>
              <a:buNone/>
              <a:defRPr sz="2200">
                <a:latin typeface="Liberation Serif"/>
                <a:ea typeface="Liberation Serif"/>
                <a:cs typeface="Liberation Serif"/>
                <a:sym typeface="Liberation Serif"/>
              </a:defRPr>
            </a:pPr>
            <a:r>
              <a:t>		</a:t>
            </a:r>
            <a:r>
              <a:rPr>
                <a:latin typeface="+mn-lt"/>
                <a:ea typeface="+mn-ea"/>
                <a:cs typeface="+mn-cs"/>
                <a:sym typeface="Calibri"/>
              </a:rPr>
              <a:t> -</a:t>
            </a:r>
            <a:r>
              <a:rPr>
                <a:latin typeface="Liberation Sans Narrow"/>
                <a:ea typeface="Liberation Sans Narrow"/>
                <a:cs typeface="Liberation Sans Narrow"/>
                <a:sym typeface="Liberation Sans Narrow"/>
              </a:rPr>
              <a:t>Watson et al, </a:t>
            </a:r>
            <a:r>
              <a:rPr sz="1800" i="1">
                <a:latin typeface="Liberation Sans Narrow"/>
                <a:ea typeface="Liberation Sans Narrow"/>
                <a:cs typeface="Liberation Sans Narrow"/>
                <a:sym typeface="Liberation Sans Narrow"/>
              </a:rPr>
              <a:t>The exceptional value of intact forest ecosystems</a:t>
            </a:r>
            <a:r>
              <a:rPr sz="1800">
                <a:latin typeface="Liberation Sans Narrow"/>
                <a:ea typeface="Liberation Sans Narrow"/>
                <a:cs typeface="Liberation Sans Narrow"/>
                <a:sym typeface="Liberation Sans Narrow"/>
              </a:rPr>
              <a:t>, </a:t>
            </a:r>
          </a:p>
          <a:p>
            <a:pPr marL="0" indent="0">
              <a:buSzTx/>
              <a:buNone/>
              <a:defRPr sz="2200">
                <a:latin typeface="Liberation Serif"/>
                <a:ea typeface="Liberation Serif"/>
                <a:cs typeface="Liberation Serif"/>
                <a:sym typeface="Liberation Serif"/>
              </a:defRPr>
            </a:pPr>
            <a:r>
              <a:rPr>
                <a:latin typeface="Liberation Sans Narrow"/>
                <a:ea typeface="Liberation Sans Narrow"/>
                <a:cs typeface="Liberation Sans Narrow"/>
                <a:sym typeface="Liberation Sans Narrow"/>
              </a:rPr>
              <a:t>Nature, 2018</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Image 4" descr="Image 4"/>
          <p:cNvPicPr>
            <a:picLocks noChangeAspect="1"/>
          </p:cNvPicPr>
          <p:nvPr/>
        </p:nvPicPr>
        <p:blipFill>
          <a:blip r:embed="rId2"/>
          <a:srcRect l="20461" r="17536"/>
          <a:stretch>
            <a:fillRect/>
          </a:stretch>
        </p:blipFill>
        <p:spPr>
          <a:xfrm>
            <a:off x="5797848" y="9"/>
            <a:ext cx="6394152" cy="6857991"/>
          </a:xfrm>
          <a:prstGeom prst="rect">
            <a:avLst/>
          </a:prstGeom>
          <a:ln w="12700">
            <a:miter lim="400000"/>
          </a:ln>
        </p:spPr>
      </p:pic>
      <p:pic>
        <p:nvPicPr>
          <p:cNvPr id="143" name="Picture 9" descr="Picture 9"/>
          <p:cNvPicPr>
            <a:picLocks noChangeAspect="1"/>
          </p:cNvPicPr>
          <p:nvPr/>
        </p:nvPicPr>
        <p:blipFill>
          <a:blip r:embed="rId3"/>
          <a:stretch>
            <a:fillRect/>
          </a:stretch>
        </p:blipFill>
        <p:spPr>
          <a:xfrm flipH="1" flipV="1">
            <a:off x="0" y="0"/>
            <a:ext cx="12192000" cy="6858000"/>
          </a:xfrm>
          <a:prstGeom prst="rect">
            <a:avLst/>
          </a:prstGeom>
          <a:ln w="12700">
            <a:miter lim="400000"/>
          </a:ln>
        </p:spPr>
      </p:pic>
      <p:sp>
        <p:nvSpPr>
          <p:cNvPr id="144" name="Titre 1"/>
          <p:cNvSpPr txBox="1">
            <a:spLocks noGrp="1"/>
          </p:cNvSpPr>
          <p:nvPr>
            <p:ph type="title"/>
          </p:nvPr>
        </p:nvSpPr>
        <p:spPr>
          <a:xfrm>
            <a:off x="787695" y="141194"/>
            <a:ext cx="4803638" cy="1311666"/>
          </a:xfrm>
          <a:prstGeom prst="rect">
            <a:avLst/>
          </a:prstGeom>
        </p:spPr>
        <p:txBody>
          <a:bodyPr/>
          <a:lstStyle/>
          <a:p>
            <a:r>
              <a:t>Water is life </a:t>
            </a:r>
          </a:p>
        </p:txBody>
      </p:sp>
      <p:sp>
        <p:nvSpPr>
          <p:cNvPr id="145" name="Espace réservé du contenu 2"/>
          <p:cNvSpPr txBox="1">
            <a:spLocks noGrp="1"/>
          </p:cNvSpPr>
          <p:nvPr>
            <p:ph type="body" sz="half" idx="1"/>
          </p:nvPr>
        </p:nvSpPr>
        <p:spPr>
          <a:xfrm>
            <a:off x="283028" y="1393369"/>
            <a:ext cx="5812973" cy="4855031"/>
          </a:xfrm>
          <a:prstGeom prst="rect">
            <a:avLst/>
          </a:prstGeom>
        </p:spPr>
        <p:txBody>
          <a:bodyPr anchor="ctr"/>
          <a:lstStyle/>
          <a:p>
            <a:pPr marL="0" indent="0">
              <a:buSzTx/>
              <a:buNone/>
              <a:defRPr sz="2400"/>
            </a:pPr>
            <a:r>
              <a:t>Rivers are the veins through which all animal and plant life circulates and flourishes.</a:t>
            </a:r>
          </a:p>
          <a:p>
            <a:pPr marL="0" indent="0">
              <a:buSzTx/>
              <a:buNone/>
              <a:defRPr sz="2400"/>
            </a:pPr>
            <a:endParaRPr/>
          </a:p>
          <a:p>
            <a:pPr marL="0" indent="0">
              <a:buSzTx/>
              <a:buNone/>
              <a:defRPr sz="2400"/>
            </a:pPr>
            <a:r>
              <a:t>This is why it is essential to protect those rivers free of dams and / or those still full of magnificent wild life.</a:t>
            </a:r>
          </a:p>
          <a:p>
            <a:pPr marL="0" indent="0">
              <a:buSzTx/>
              <a:buNone/>
              <a:defRPr sz="2400"/>
            </a:pPr>
            <a:endParaRPr/>
          </a:p>
          <a:p>
            <a:pPr marL="0" indent="0">
              <a:buSzTx/>
              <a:buNone/>
              <a:defRPr sz="2400"/>
            </a:pPr>
            <a:r>
              <a:t>All rivers are precious. We have a responsibility to take care of those that are still healthy and to restore those that are polluted. Protect the rivers!</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itre 1"/>
          <p:cNvSpPr txBox="1">
            <a:spLocks noGrp="1"/>
          </p:cNvSpPr>
          <p:nvPr>
            <p:ph type="title"/>
          </p:nvPr>
        </p:nvSpPr>
        <p:spPr>
          <a:xfrm>
            <a:off x="279399" y="704080"/>
            <a:ext cx="5259357" cy="1267196"/>
          </a:xfrm>
          <a:prstGeom prst="rect">
            <a:avLst/>
          </a:prstGeom>
        </p:spPr>
        <p:txBody>
          <a:bodyPr anchor="b"/>
          <a:lstStyle>
            <a:lvl1pPr defTabSz="832104">
              <a:defRPr sz="2912"/>
            </a:lvl1pPr>
          </a:lstStyle>
          <a:p>
            <a:r>
              <a:t>We have not protected the area where biodiversity is greatest. </a:t>
            </a:r>
          </a:p>
        </p:txBody>
      </p:sp>
      <p:sp>
        <p:nvSpPr>
          <p:cNvPr id="148" name="Espace réservé du contenu 2"/>
          <p:cNvSpPr txBox="1">
            <a:spLocks noGrp="1"/>
          </p:cNvSpPr>
          <p:nvPr>
            <p:ph type="body" sz="half" idx="1"/>
          </p:nvPr>
        </p:nvSpPr>
        <p:spPr>
          <a:xfrm>
            <a:off x="252872" y="2267418"/>
            <a:ext cx="5008015" cy="3745108"/>
          </a:xfrm>
          <a:prstGeom prst="rect">
            <a:avLst/>
          </a:prstGeom>
        </p:spPr>
        <p:txBody>
          <a:bodyPr/>
          <a:lstStyle/>
          <a:p>
            <a:pPr marL="0" indent="0">
              <a:spcBef>
                <a:spcPts val="600"/>
              </a:spcBef>
              <a:buSzTx/>
              <a:buNone/>
              <a:defRPr sz="2200" b="1">
                <a:latin typeface="+mj-lt"/>
                <a:ea typeface="+mj-ea"/>
                <a:cs typeface="+mj-cs"/>
                <a:sym typeface="Helvetica"/>
              </a:defRPr>
            </a:pPr>
            <a:r>
              <a:t>The international commitment </a:t>
            </a:r>
            <a:r>
              <a:rPr b="0"/>
              <a:t>specifies that biodiversity must be maintained through</a:t>
            </a:r>
            <a:r>
              <a:t> an ecologically representative and well-connected network of protected areas …</a:t>
            </a:r>
          </a:p>
          <a:p>
            <a:pPr marL="0" indent="0">
              <a:spcBef>
                <a:spcPts val="600"/>
              </a:spcBef>
              <a:buSzTx/>
              <a:buNone/>
              <a:defRPr sz="2200" b="1">
                <a:latin typeface="+mj-lt"/>
                <a:ea typeface="+mj-ea"/>
                <a:cs typeface="+mj-cs"/>
                <a:sym typeface="Helvetica"/>
              </a:defRPr>
            </a:pPr>
            <a:endParaRPr/>
          </a:p>
          <a:p>
            <a:pPr marL="0" indent="0">
              <a:spcBef>
                <a:spcPts val="600"/>
              </a:spcBef>
              <a:buSzTx/>
              <a:buNone/>
              <a:defRPr sz="2200">
                <a:latin typeface="+mj-lt"/>
                <a:ea typeface="+mj-ea"/>
                <a:cs typeface="+mj-cs"/>
                <a:sym typeface="Helvetica"/>
              </a:defRPr>
            </a:pPr>
            <a:r>
              <a:t>The 83 protected area projects proposed by senior MELCC officials for southern Quebec, that make it possible to meet the agreement with the UN, were excluded in December 2020.</a:t>
            </a:r>
          </a:p>
        </p:txBody>
      </p:sp>
      <p:pic>
        <p:nvPicPr>
          <p:cNvPr id="149" name="Image 1" descr="Image 1"/>
          <p:cNvPicPr>
            <a:picLocks noChangeAspect="1"/>
          </p:cNvPicPr>
          <p:nvPr/>
        </p:nvPicPr>
        <p:blipFill>
          <a:blip r:embed="rId2"/>
          <a:srcRect l="4011" r="31496"/>
          <a:stretch>
            <a:fillRect/>
          </a:stretch>
        </p:blipFill>
        <p:spPr>
          <a:xfrm>
            <a:off x="5308052" y="9"/>
            <a:ext cx="6883797" cy="6858001"/>
          </a:xfrm>
          <a:custGeom>
            <a:avLst/>
            <a:gdLst/>
            <a:ahLst/>
            <a:cxnLst>
              <a:cxn ang="0">
                <a:pos x="wd2" y="hd2"/>
              </a:cxn>
              <a:cxn ang="5400000">
                <a:pos x="wd2" y="hd2"/>
              </a:cxn>
              <a:cxn ang="10800000">
                <a:pos x="wd2" y="hd2"/>
              </a:cxn>
              <a:cxn ang="16200000">
                <a:pos x="wd2" y="hd2"/>
              </a:cxn>
            </a:cxnLst>
            <a:rect l="0" t="0" r="r" b="b"/>
            <a:pathLst>
              <a:path w="21600" h="21600" extrusionOk="0">
                <a:moveTo>
                  <a:pt x="1147" y="0"/>
                </a:moveTo>
                <a:lnTo>
                  <a:pt x="1131" y="72"/>
                </a:lnTo>
                <a:cubicBezTo>
                  <a:pt x="403" y="3370"/>
                  <a:pt x="0" y="6995"/>
                  <a:pt x="0" y="10800"/>
                </a:cubicBezTo>
                <a:cubicBezTo>
                  <a:pt x="0" y="14605"/>
                  <a:pt x="403" y="18230"/>
                  <a:pt x="1131" y="21528"/>
                </a:cubicBezTo>
                <a:lnTo>
                  <a:pt x="1147" y="21600"/>
                </a:lnTo>
                <a:lnTo>
                  <a:pt x="21600" y="21600"/>
                </a:lnTo>
                <a:lnTo>
                  <a:pt x="21600" y="0"/>
                </a:lnTo>
                <a:lnTo>
                  <a:pt x="1147" y="0"/>
                </a:lnTo>
                <a:close/>
              </a:path>
            </a:pathLst>
          </a:custGeom>
          <a:ln w="12700">
            <a:miter lim="400000"/>
          </a:ln>
          <a:effectLst>
            <a:outerShdw blurRad="50800" dist="38100" dir="10800000" rotWithShape="0">
              <a:srgbClr val="D9D9D9">
                <a:alpha val="30000"/>
              </a:srgbClr>
            </a:outerShdw>
          </a:effectLst>
        </p:spPr>
      </p:pic>
      <p:sp>
        <p:nvSpPr>
          <p:cNvPr id="150" name="Rectangle 3"/>
          <p:cNvSpPr txBox="1"/>
          <p:nvPr/>
        </p:nvSpPr>
        <p:spPr>
          <a:xfrm>
            <a:off x="160018" y="6308667"/>
            <a:ext cx="10607041"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spcBef>
                <a:spcPts val="600"/>
              </a:spcBef>
              <a:defRPr sz="1200">
                <a:latin typeface="Liberation Serif"/>
                <a:ea typeface="Liberation Serif"/>
                <a:cs typeface="Liberation Serif"/>
                <a:sym typeface="Liberation Serif"/>
              </a:defRPr>
            </a:lvl1pPr>
          </a:lstStyle>
          <a:p>
            <a:r>
              <a:t>Protected areas located in the South are protected water and wetland areas, not included in the 17%</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Rectangle 7"/>
          <p:cNvSpPr/>
          <p:nvPr/>
        </p:nvSpPr>
        <p:spPr>
          <a:xfrm>
            <a:off x="-1" y="0"/>
            <a:ext cx="12188954"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53" name="Titre 1"/>
          <p:cNvSpPr txBox="1">
            <a:spLocks noGrp="1"/>
          </p:cNvSpPr>
          <p:nvPr>
            <p:ph type="title"/>
          </p:nvPr>
        </p:nvSpPr>
        <p:spPr>
          <a:prstGeom prst="rect">
            <a:avLst/>
          </a:prstGeom>
        </p:spPr>
        <p:txBody>
          <a:bodyPr/>
          <a:lstStyle>
            <a:lvl1pPr defTabSz="859536">
              <a:defRPr sz="3948">
                <a:latin typeface="Times New Roman Bold"/>
                <a:ea typeface="Times New Roman Bold"/>
                <a:cs typeface="Times New Roman Bold"/>
                <a:sym typeface="Times New Roman Bold"/>
              </a:defRPr>
            </a:lvl1pPr>
          </a:lstStyle>
          <a:p>
            <a:r>
              <a:t>A long process of consultation, sometimes lasting more than 12 years,  has just been completed</a:t>
            </a:r>
          </a:p>
        </p:txBody>
      </p:sp>
      <p:grpSp>
        <p:nvGrpSpPr>
          <p:cNvPr id="156" name="sketch line"/>
          <p:cNvGrpSpPr/>
          <p:nvPr/>
        </p:nvGrpSpPr>
        <p:grpSpPr>
          <a:xfrm>
            <a:off x="668735" y="1653252"/>
            <a:ext cx="10854658" cy="61122"/>
            <a:chOff x="0" y="0"/>
            <a:chExt cx="10854656" cy="61120"/>
          </a:xfrm>
        </p:grpSpPr>
        <p:sp>
          <p:nvSpPr>
            <p:cNvPr id="154" name="Shape"/>
            <p:cNvSpPr/>
            <p:nvPr/>
          </p:nvSpPr>
          <p:spPr>
            <a:xfrm>
              <a:off x="0" y="-1"/>
              <a:ext cx="10854229" cy="54782"/>
            </a:xfrm>
            <a:custGeom>
              <a:avLst/>
              <a:gdLst/>
              <a:ahLst/>
              <a:cxnLst>
                <a:cxn ang="0">
                  <a:pos x="wd2" y="hd2"/>
                </a:cxn>
                <a:cxn ang="5400000">
                  <a:pos x="wd2" y="hd2"/>
                </a:cxn>
                <a:cxn ang="10800000">
                  <a:pos x="wd2" y="hd2"/>
                </a:cxn>
                <a:cxn ang="16200000">
                  <a:pos x="wd2" y="hd2"/>
                </a:cxn>
              </a:cxnLst>
              <a:rect l="0" t="0" r="r" b="b"/>
              <a:pathLst>
                <a:path w="21599" h="14314" extrusionOk="0">
                  <a:moveTo>
                    <a:pt x="0" y="6302"/>
                  </a:moveTo>
                  <a:cubicBezTo>
                    <a:pt x="532" y="10296"/>
                    <a:pt x="827" y="802"/>
                    <a:pt x="1134" y="6302"/>
                  </a:cubicBezTo>
                  <a:cubicBezTo>
                    <a:pt x="1442" y="11802"/>
                    <a:pt x="1531" y="5687"/>
                    <a:pt x="1836" y="6302"/>
                  </a:cubicBezTo>
                  <a:cubicBezTo>
                    <a:pt x="2141" y="6917"/>
                    <a:pt x="2785" y="6264"/>
                    <a:pt x="3618" y="6302"/>
                  </a:cubicBezTo>
                  <a:cubicBezTo>
                    <a:pt x="4451" y="6340"/>
                    <a:pt x="4269" y="7734"/>
                    <a:pt x="4752" y="6302"/>
                  </a:cubicBezTo>
                  <a:cubicBezTo>
                    <a:pt x="5235" y="4870"/>
                    <a:pt x="5559" y="11132"/>
                    <a:pt x="5886" y="6302"/>
                  </a:cubicBezTo>
                  <a:cubicBezTo>
                    <a:pt x="6213" y="1472"/>
                    <a:pt x="7123" y="11267"/>
                    <a:pt x="7668" y="6302"/>
                  </a:cubicBezTo>
                  <a:cubicBezTo>
                    <a:pt x="8213" y="1337"/>
                    <a:pt x="8378" y="9493"/>
                    <a:pt x="8586" y="6302"/>
                  </a:cubicBezTo>
                  <a:cubicBezTo>
                    <a:pt x="8794" y="3111"/>
                    <a:pt x="9477" y="1803"/>
                    <a:pt x="10368" y="6302"/>
                  </a:cubicBezTo>
                  <a:cubicBezTo>
                    <a:pt x="11258" y="10801"/>
                    <a:pt x="11328" y="5442"/>
                    <a:pt x="12150" y="6302"/>
                  </a:cubicBezTo>
                  <a:cubicBezTo>
                    <a:pt x="12971" y="7162"/>
                    <a:pt x="12846" y="4963"/>
                    <a:pt x="13499" y="6302"/>
                  </a:cubicBezTo>
                  <a:cubicBezTo>
                    <a:pt x="14153" y="7641"/>
                    <a:pt x="14809" y="1643"/>
                    <a:pt x="15281" y="6302"/>
                  </a:cubicBezTo>
                  <a:cubicBezTo>
                    <a:pt x="15753" y="10961"/>
                    <a:pt x="16125" y="-64"/>
                    <a:pt x="16415" y="6302"/>
                  </a:cubicBezTo>
                  <a:cubicBezTo>
                    <a:pt x="16706" y="12668"/>
                    <a:pt x="17019" y="12966"/>
                    <a:pt x="17549" y="6302"/>
                  </a:cubicBezTo>
                  <a:cubicBezTo>
                    <a:pt x="18079" y="-362"/>
                    <a:pt x="18728" y="16231"/>
                    <a:pt x="19115" y="6302"/>
                  </a:cubicBezTo>
                  <a:cubicBezTo>
                    <a:pt x="19502" y="-3627"/>
                    <a:pt x="19913" y="-424"/>
                    <a:pt x="20249" y="6302"/>
                  </a:cubicBezTo>
                  <a:cubicBezTo>
                    <a:pt x="20586" y="13028"/>
                    <a:pt x="21285" y="6484"/>
                    <a:pt x="21599" y="6302"/>
                  </a:cubicBezTo>
                  <a:cubicBezTo>
                    <a:pt x="21598" y="8573"/>
                    <a:pt x="21599" y="9997"/>
                    <a:pt x="21599" y="11080"/>
                  </a:cubicBezTo>
                  <a:cubicBezTo>
                    <a:pt x="21110" y="12640"/>
                    <a:pt x="20583" y="12131"/>
                    <a:pt x="20033" y="11080"/>
                  </a:cubicBezTo>
                  <a:cubicBezTo>
                    <a:pt x="19483" y="10031"/>
                    <a:pt x="19588" y="7233"/>
                    <a:pt x="19331" y="11080"/>
                  </a:cubicBezTo>
                  <a:cubicBezTo>
                    <a:pt x="19074" y="14928"/>
                    <a:pt x="18665" y="6792"/>
                    <a:pt x="18413" y="11080"/>
                  </a:cubicBezTo>
                  <a:cubicBezTo>
                    <a:pt x="18161" y="15369"/>
                    <a:pt x="17075" y="5021"/>
                    <a:pt x="16631" y="11080"/>
                  </a:cubicBezTo>
                  <a:cubicBezTo>
                    <a:pt x="16187" y="17140"/>
                    <a:pt x="15727" y="13215"/>
                    <a:pt x="15281" y="11080"/>
                  </a:cubicBezTo>
                  <a:cubicBezTo>
                    <a:pt x="14836" y="8946"/>
                    <a:pt x="14797" y="13385"/>
                    <a:pt x="14363" y="11080"/>
                  </a:cubicBezTo>
                  <a:cubicBezTo>
                    <a:pt x="13929" y="8776"/>
                    <a:pt x="13294" y="11263"/>
                    <a:pt x="13014" y="11080"/>
                  </a:cubicBezTo>
                  <a:cubicBezTo>
                    <a:pt x="12733" y="10899"/>
                    <a:pt x="12561" y="14929"/>
                    <a:pt x="12312" y="11080"/>
                  </a:cubicBezTo>
                  <a:cubicBezTo>
                    <a:pt x="12062" y="7232"/>
                    <a:pt x="11835" y="9457"/>
                    <a:pt x="11610" y="11080"/>
                  </a:cubicBezTo>
                  <a:cubicBezTo>
                    <a:pt x="11385" y="12704"/>
                    <a:pt x="10910" y="8545"/>
                    <a:pt x="10260" y="11080"/>
                  </a:cubicBezTo>
                  <a:cubicBezTo>
                    <a:pt x="9610" y="13616"/>
                    <a:pt x="9634" y="13962"/>
                    <a:pt x="9342" y="11080"/>
                  </a:cubicBezTo>
                  <a:cubicBezTo>
                    <a:pt x="9049" y="8199"/>
                    <a:pt x="8115" y="8134"/>
                    <a:pt x="7776" y="11080"/>
                  </a:cubicBezTo>
                  <a:cubicBezTo>
                    <a:pt x="7437" y="14027"/>
                    <a:pt x="7041" y="11954"/>
                    <a:pt x="6858" y="11080"/>
                  </a:cubicBezTo>
                  <a:cubicBezTo>
                    <a:pt x="6674" y="10207"/>
                    <a:pt x="5951" y="4188"/>
                    <a:pt x="5292" y="11080"/>
                  </a:cubicBezTo>
                  <a:cubicBezTo>
                    <a:pt x="4633" y="17973"/>
                    <a:pt x="4831" y="8812"/>
                    <a:pt x="4590" y="11080"/>
                  </a:cubicBezTo>
                  <a:cubicBezTo>
                    <a:pt x="4349" y="13349"/>
                    <a:pt x="3423" y="7273"/>
                    <a:pt x="3024" y="11080"/>
                  </a:cubicBezTo>
                  <a:cubicBezTo>
                    <a:pt x="2626" y="14888"/>
                    <a:pt x="2323" y="10754"/>
                    <a:pt x="2106" y="11080"/>
                  </a:cubicBezTo>
                  <a:cubicBezTo>
                    <a:pt x="1889" y="11407"/>
                    <a:pt x="1553" y="14519"/>
                    <a:pt x="1404" y="11080"/>
                  </a:cubicBezTo>
                  <a:cubicBezTo>
                    <a:pt x="1255" y="7642"/>
                    <a:pt x="430" y="14155"/>
                    <a:pt x="0" y="11080"/>
                  </a:cubicBezTo>
                  <a:cubicBezTo>
                    <a:pt x="0" y="9255"/>
                    <a:pt x="-1" y="8329"/>
                    <a:pt x="0" y="6302"/>
                  </a:cubicBezTo>
                  <a:close/>
                </a:path>
              </a:pathLst>
            </a:cu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55" name="Shape"/>
            <p:cNvSpPr/>
            <p:nvPr/>
          </p:nvSpPr>
          <p:spPr>
            <a:xfrm>
              <a:off x="236" y="2666"/>
              <a:ext cx="10854421" cy="58455"/>
            </a:xfrm>
            <a:custGeom>
              <a:avLst/>
              <a:gdLst/>
              <a:ahLst/>
              <a:cxnLst>
                <a:cxn ang="0">
                  <a:pos x="wd2" y="hd2"/>
                </a:cxn>
                <a:cxn ang="5400000">
                  <a:pos x="wd2" y="hd2"/>
                </a:cxn>
                <a:cxn ang="10800000">
                  <a:pos x="wd2" y="hd2"/>
                </a:cxn>
                <a:cxn ang="16200000">
                  <a:pos x="wd2" y="hd2"/>
                </a:cxn>
              </a:cxnLst>
              <a:rect l="0" t="0" r="r" b="b"/>
              <a:pathLst>
                <a:path w="21599" h="13108" extrusionOk="0">
                  <a:moveTo>
                    <a:pt x="0" y="4811"/>
                  </a:moveTo>
                  <a:cubicBezTo>
                    <a:pt x="293" y="533"/>
                    <a:pt x="692" y="3737"/>
                    <a:pt x="918" y="4811"/>
                  </a:cubicBezTo>
                  <a:cubicBezTo>
                    <a:pt x="1144" y="5885"/>
                    <a:pt x="1609" y="9256"/>
                    <a:pt x="2268" y="4811"/>
                  </a:cubicBezTo>
                  <a:cubicBezTo>
                    <a:pt x="2927" y="366"/>
                    <a:pt x="3239" y="6094"/>
                    <a:pt x="3834" y="4811"/>
                  </a:cubicBezTo>
                  <a:cubicBezTo>
                    <a:pt x="4429" y="3528"/>
                    <a:pt x="4254" y="4086"/>
                    <a:pt x="4536" y="4811"/>
                  </a:cubicBezTo>
                  <a:cubicBezTo>
                    <a:pt x="4818" y="5536"/>
                    <a:pt x="4889" y="6983"/>
                    <a:pt x="5238" y="4811"/>
                  </a:cubicBezTo>
                  <a:cubicBezTo>
                    <a:pt x="5587" y="2639"/>
                    <a:pt x="6391" y="-4833"/>
                    <a:pt x="7020" y="4811"/>
                  </a:cubicBezTo>
                  <a:cubicBezTo>
                    <a:pt x="7649" y="14455"/>
                    <a:pt x="8077" y="9754"/>
                    <a:pt x="8370" y="4811"/>
                  </a:cubicBezTo>
                  <a:cubicBezTo>
                    <a:pt x="8662" y="-132"/>
                    <a:pt x="8905" y="2155"/>
                    <a:pt x="9072" y="4811"/>
                  </a:cubicBezTo>
                  <a:cubicBezTo>
                    <a:pt x="9239" y="7467"/>
                    <a:pt x="10033" y="3450"/>
                    <a:pt x="10422" y="4811"/>
                  </a:cubicBezTo>
                  <a:cubicBezTo>
                    <a:pt x="10810" y="6172"/>
                    <a:pt x="11827" y="891"/>
                    <a:pt x="12203" y="4811"/>
                  </a:cubicBezTo>
                  <a:cubicBezTo>
                    <a:pt x="12580" y="8730"/>
                    <a:pt x="12903" y="10694"/>
                    <a:pt x="13337" y="4811"/>
                  </a:cubicBezTo>
                  <a:cubicBezTo>
                    <a:pt x="13772" y="-1072"/>
                    <a:pt x="13912" y="1412"/>
                    <a:pt x="14471" y="4811"/>
                  </a:cubicBezTo>
                  <a:cubicBezTo>
                    <a:pt x="15030" y="8210"/>
                    <a:pt x="15292" y="-2580"/>
                    <a:pt x="15821" y="4811"/>
                  </a:cubicBezTo>
                  <a:cubicBezTo>
                    <a:pt x="16351" y="12202"/>
                    <a:pt x="16901" y="2458"/>
                    <a:pt x="17387" y="4811"/>
                  </a:cubicBezTo>
                  <a:cubicBezTo>
                    <a:pt x="17873" y="7163"/>
                    <a:pt x="18291" y="1694"/>
                    <a:pt x="18953" y="4811"/>
                  </a:cubicBezTo>
                  <a:cubicBezTo>
                    <a:pt x="19615" y="7928"/>
                    <a:pt x="20491" y="6489"/>
                    <a:pt x="21599" y="4811"/>
                  </a:cubicBezTo>
                  <a:cubicBezTo>
                    <a:pt x="21600" y="5809"/>
                    <a:pt x="21600" y="6880"/>
                    <a:pt x="21599" y="8912"/>
                  </a:cubicBezTo>
                  <a:cubicBezTo>
                    <a:pt x="21276" y="11207"/>
                    <a:pt x="21042" y="11444"/>
                    <a:pt x="20681" y="8912"/>
                  </a:cubicBezTo>
                  <a:cubicBezTo>
                    <a:pt x="20319" y="6380"/>
                    <a:pt x="19574" y="1057"/>
                    <a:pt x="18899" y="8912"/>
                  </a:cubicBezTo>
                  <a:cubicBezTo>
                    <a:pt x="18224" y="16767"/>
                    <a:pt x="18147" y="11698"/>
                    <a:pt x="17549" y="8912"/>
                  </a:cubicBezTo>
                  <a:cubicBezTo>
                    <a:pt x="16951" y="6126"/>
                    <a:pt x="17193" y="6265"/>
                    <a:pt x="16847" y="8912"/>
                  </a:cubicBezTo>
                  <a:cubicBezTo>
                    <a:pt x="16501" y="11559"/>
                    <a:pt x="15915" y="9052"/>
                    <a:pt x="15497" y="8912"/>
                  </a:cubicBezTo>
                  <a:cubicBezTo>
                    <a:pt x="15079" y="8771"/>
                    <a:pt x="14751" y="9613"/>
                    <a:pt x="14363" y="8912"/>
                  </a:cubicBezTo>
                  <a:cubicBezTo>
                    <a:pt x="13976" y="8210"/>
                    <a:pt x="13727" y="8135"/>
                    <a:pt x="13229" y="8912"/>
                  </a:cubicBezTo>
                  <a:cubicBezTo>
                    <a:pt x="12732" y="9689"/>
                    <a:pt x="12446" y="13472"/>
                    <a:pt x="12095" y="8912"/>
                  </a:cubicBezTo>
                  <a:cubicBezTo>
                    <a:pt x="11745" y="4351"/>
                    <a:pt x="11189" y="5531"/>
                    <a:pt x="10962" y="8912"/>
                  </a:cubicBezTo>
                  <a:cubicBezTo>
                    <a:pt x="10734" y="12292"/>
                    <a:pt x="10022" y="10827"/>
                    <a:pt x="9396" y="8912"/>
                  </a:cubicBezTo>
                  <a:cubicBezTo>
                    <a:pt x="8769" y="6996"/>
                    <a:pt x="8436" y="14128"/>
                    <a:pt x="8046" y="8912"/>
                  </a:cubicBezTo>
                  <a:cubicBezTo>
                    <a:pt x="7656" y="3695"/>
                    <a:pt x="7599" y="12583"/>
                    <a:pt x="7344" y="8912"/>
                  </a:cubicBezTo>
                  <a:cubicBezTo>
                    <a:pt x="7088" y="5241"/>
                    <a:pt x="6498" y="14273"/>
                    <a:pt x="6210" y="8912"/>
                  </a:cubicBezTo>
                  <a:cubicBezTo>
                    <a:pt x="5921" y="3551"/>
                    <a:pt x="5413" y="13035"/>
                    <a:pt x="4644" y="8912"/>
                  </a:cubicBezTo>
                  <a:cubicBezTo>
                    <a:pt x="3875" y="4789"/>
                    <a:pt x="4174" y="6106"/>
                    <a:pt x="3726" y="8912"/>
                  </a:cubicBezTo>
                  <a:cubicBezTo>
                    <a:pt x="3279" y="11718"/>
                    <a:pt x="2553" y="14987"/>
                    <a:pt x="1944" y="8912"/>
                  </a:cubicBezTo>
                  <a:cubicBezTo>
                    <a:pt x="1336" y="2837"/>
                    <a:pt x="813" y="1946"/>
                    <a:pt x="0" y="8912"/>
                  </a:cubicBezTo>
                  <a:cubicBezTo>
                    <a:pt x="0" y="6934"/>
                    <a:pt x="1" y="5811"/>
                    <a:pt x="0" y="4811"/>
                  </a:cubicBezTo>
                  <a:close/>
                </a:path>
              </a:pathLst>
            </a:custGeom>
            <a:noFill/>
            <a:ln w="41275" cap="rnd">
              <a:solidFill>
                <a:schemeClr val="accent2"/>
              </a:solidFill>
              <a:prstDash val="solid"/>
              <a:round/>
            </a:ln>
            <a:effectLst/>
          </p:spPr>
          <p:txBody>
            <a:bodyPr wrap="square" lIns="45719" tIns="45719" rIns="45719" bIns="45719" numCol="1" anchor="ctr">
              <a:noAutofit/>
            </a:bodyPr>
            <a:lstStyle/>
            <a:p>
              <a:pPr algn="ctr">
                <a:defRPr>
                  <a:solidFill>
                    <a:srgbClr val="FFFFFF"/>
                  </a:solidFill>
                </a:defRPr>
              </a:pPr>
              <a:endParaRPr/>
            </a:p>
          </p:txBody>
        </p:sp>
      </p:grpSp>
      <p:sp>
        <p:nvSpPr>
          <p:cNvPr id="157" name="Espace réservé du contenu 2"/>
          <p:cNvSpPr txBox="1">
            <a:spLocks noGrp="1"/>
          </p:cNvSpPr>
          <p:nvPr>
            <p:ph type="body" sz="half" idx="1"/>
          </p:nvPr>
        </p:nvSpPr>
        <p:spPr>
          <a:xfrm>
            <a:off x="644676" y="2780888"/>
            <a:ext cx="10515601" cy="2775306"/>
          </a:xfrm>
          <a:prstGeom prst="rect">
            <a:avLst/>
          </a:prstGeom>
        </p:spPr>
        <p:txBody>
          <a:bodyPr/>
          <a:lstStyle/>
          <a:p>
            <a:pPr>
              <a:lnSpc>
                <a:spcPct val="81000"/>
              </a:lnSpc>
              <a:defRPr sz="2200"/>
            </a:pPr>
            <a:r>
              <a:t>On the whole, citizens, scientists, local and regional elected officials, officials from all the ministries concerned, major environmental groups, First Nations communities, and even a number of forestry companies, had agreed on these 83 protected areas.</a:t>
            </a:r>
          </a:p>
          <a:p>
            <a:pPr>
              <a:lnSpc>
                <a:spcPct val="81000"/>
              </a:lnSpc>
              <a:defRPr sz="2200"/>
            </a:pPr>
            <a:r>
              <a:t>No one wants to go through this process again. All that's missing is a signature from the MELCC Minister. Public confidence in the government has been eroded following the decision to exclude these 83 natural areas from the protection project. Reaching the target of 30% protected areas will be a challenge in this context... </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Rectangle 7"/>
          <p:cNvSpPr/>
          <p:nvPr/>
        </p:nvSpPr>
        <p:spPr>
          <a:xfrm>
            <a:off x="475487" y="0"/>
            <a:ext cx="10910294" cy="6858000"/>
          </a:xfrm>
          <a:prstGeom prst="rect">
            <a:avLst/>
          </a:prstGeom>
          <a:gradFill>
            <a:gsLst>
              <a:gs pos="0">
                <a:srgbClr val="3965B5"/>
              </a:gs>
              <a:gs pos="25000">
                <a:srgbClr val="3965B5"/>
              </a:gs>
              <a:gs pos="94000">
                <a:srgbClr val="3B3838"/>
              </a:gs>
              <a:gs pos="100000">
                <a:srgbClr val="3B3838"/>
              </a:gs>
            </a:gsLst>
            <a:lin ang="4200000"/>
          </a:gradFill>
          <a:ln w="12700">
            <a:miter lim="400000"/>
          </a:ln>
        </p:spPr>
        <p:txBody>
          <a:bodyPr lIns="45719" rIns="45719" anchor="ctr"/>
          <a:lstStyle/>
          <a:p>
            <a:pPr algn="ctr">
              <a:defRPr>
                <a:solidFill>
                  <a:srgbClr val="FFFFFF"/>
                </a:solidFill>
              </a:defRPr>
            </a:pPr>
            <a:endParaRPr/>
          </a:p>
        </p:txBody>
      </p:sp>
      <p:pic>
        <p:nvPicPr>
          <p:cNvPr id="160" name="Picture 9" descr="Picture 9"/>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61" name="Titre 1"/>
          <p:cNvSpPr txBox="1">
            <a:spLocks noGrp="1"/>
          </p:cNvSpPr>
          <p:nvPr>
            <p:ph type="title"/>
          </p:nvPr>
        </p:nvSpPr>
        <p:spPr>
          <a:xfrm>
            <a:off x="3045367" y="2043663"/>
            <a:ext cx="6105196" cy="2031056"/>
          </a:xfrm>
          <a:prstGeom prst="rect">
            <a:avLst/>
          </a:prstGeom>
        </p:spPr>
        <p:txBody>
          <a:bodyPr anchor="b"/>
          <a:lstStyle>
            <a:lvl1pPr algn="ctr">
              <a:defRPr sz="3300">
                <a:solidFill>
                  <a:srgbClr val="FFFFFF"/>
                </a:solidFill>
              </a:defRPr>
            </a:lvl1pPr>
          </a:lstStyle>
          <a:p>
            <a:r>
              <a:t>People everywhere are mobilizing to protect the lands they love with all their hearts</a:t>
            </a:r>
          </a:p>
        </p:txBody>
      </p:sp>
    </p:spTree>
  </p:cSld>
  <p:clrMapOvr>
    <a:masterClrMapping/>
  </p:clrMapOvr>
  <p:transition spd="med"/>
</p:sld>
</file>

<file path=ppt/theme/theme1.xml><?xml version="1.0" encoding="utf-8"?>
<a:theme xmlns:a="http://schemas.openxmlformats.org/drawingml/2006/main" name="Thème Office">
  <a:themeElements>
    <a:clrScheme name="Thème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hème Office">
      <a:majorFont>
        <a:latin typeface="Helvetica"/>
        <a:ea typeface="Helvetica"/>
        <a:cs typeface="Helvetica"/>
      </a:majorFont>
      <a:minorFont>
        <a:latin typeface="Calibri"/>
        <a:ea typeface="Calibri"/>
        <a:cs typeface="Calibri"/>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hème Office">
  <a:themeElements>
    <a:clrScheme name="Thème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hème Office">
      <a:majorFont>
        <a:latin typeface="Helvetica"/>
        <a:ea typeface="Helvetica"/>
        <a:cs typeface="Helvetica"/>
      </a:majorFont>
      <a:minorFont>
        <a:latin typeface="Calibri"/>
        <a:ea typeface="Calibri"/>
        <a:cs typeface="Calibri"/>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1382</Words>
  <Application>Microsoft Office PowerPoint</Application>
  <PresentationFormat>Grand écran</PresentationFormat>
  <Paragraphs>93</Paragraphs>
  <Slides>18</Slides>
  <Notes>0</Notes>
  <HiddenSlides>0</HiddenSlides>
  <MMClips>0</MMClips>
  <ScaleCrop>false</ScaleCrop>
  <HeadingPairs>
    <vt:vector size="6" baseType="variant">
      <vt:variant>
        <vt:lpstr>Polices utilisées</vt:lpstr>
      </vt:variant>
      <vt:variant>
        <vt:i4>13</vt:i4>
      </vt:variant>
      <vt:variant>
        <vt:lpstr>Thème</vt:lpstr>
      </vt:variant>
      <vt:variant>
        <vt:i4>1</vt:i4>
      </vt:variant>
      <vt:variant>
        <vt:lpstr>Titres des diapositives</vt:lpstr>
      </vt:variant>
      <vt:variant>
        <vt:i4>18</vt:i4>
      </vt:variant>
    </vt:vector>
  </HeadingPairs>
  <TitlesOfParts>
    <vt:vector size="32" baseType="lpstr">
      <vt:lpstr>Arial</vt:lpstr>
      <vt:lpstr>Arial Bold</vt:lpstr>
      <vt:lpstr>Bernard MT Condensed</vt:lpstr>
      <vt:lpstr>Calibri</vt:lpstr>
      <vt:lpstr>Calibri Light</vt:lpstr>
      <vt:lpstr>Calibri, serif</vt:lpstr>
      <vt:lpstr>Helvetica</vt:lpstr>
      <vt:lpstr>Liberation Sans Narrow</vt:lpstr>
      <vt:lpstr>Liberation Serif</vt:lpstr>
      <vt:lpstr>Roboto</vt:lpstr>
      <vt:lpstr>Source Serif Pro</vt:lpstr>
      <vt:lpstr>Tempus Sans ITC</vt:lpstr>
      <vt:lpstr>Times New Roman Bold</vt:lpstr>
      <vt:lpstr>Thème Office</vt:lpstr>
      <vt:lpstr>The Great Forest Protection March</vt:lpstr>
      <vt:lpstr>Our life depends on biodiversity </vt:lpstr>
      <vt:lpstr>Context</vt:lpstr>
      <vt:lpstr> </vt:lpstr>
      <vt:lpstr> Intact forests, a vitally important solution for slowing climate change</vt:lpstr>
      <vt:lpstr>Water is life </vt:lpstr>
      <vt:lpstr>We have not protected the area where biodiversity is greatest. </vt:lpstr>
      <vt:lpstr>A long process of consultation, sometimes lasting more than 12 years,  has just been completed</vt:lpstr>
      <vt:lpstr>People everywhere are mobilizing to protect the lands they love with all their hearts</vt:lpstr>
      <vt:lpstr>Now is the time to come together and to act together</vt:lpstr>
      <vt:lpstr>A Great March uniting people from all communities and nations</vt:lpstr>
      <vt:lpstr>Listening to  the First Peoples</vt:lpstr>
      <vt:lpstr>On the path of humility and empathy  (The nobodies who share and care)</vt:lpstr>
      <vt:lpstr>     Listening to the youth and to nature </vt:lpstr>
      <vt:lpstr>Together we share one planet</vt:lpstr>
      <vt:lpstr>We can all stand up together and take a step in the same direction         Together for the land   </vt:lpstr>
      <vt:lpstr>The demands we are making</vt:lpstr>
      <vt:lpstr>How you can get involved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Great Forest Protection March</dc:title>
  <dc:creator>Patrick</dc:creator>
  <cp:lastModifiedBy>Noée Lamontagne</cp:lastModifiedBy>
  <cp:revision>1</cp:revision>
  <dcterms:modified xsi:type="dcterms:W3CDTF">2021-07-13T12:04:06Z</dcterms:modified>
</cp:coreProperties>
</file>