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ink/ink1.xml" ContentType="application/inkml+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2.xml" ContentType="application/vnd.openxmlformats-officedocument.presentationml.tags+xml"/>
  <Override PartName="/ppt/tags/tag8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84" r:id="rId3"/>
    <p:sldId id="317" r:id="rId4"/>
    <p:sldId id="309" r:id="rId5"/>
    <p:sldId id="285" r:id="rId6"/>
    <p:sldId id="311" r:id="rId7"/>
    <p:sldId id="265" r:id="rId8"/>
    <p:sldId id="296" r:id="rId9"/>
    <p:sldId id="292" r:id="rId10"/>
    <p:sldId id="293" r:id="rId11"/>
    <p:sldId id="304" r:id="rId12"/>
    <p:sldId id="303" r:id="rId13"/>
    <p:sldId id="305" r:id="rId14"/>
    <p:sldId id="306" r:id="rId15"/>
    <p:sldId id="307" r:id="rId16"/>
    <p:sldId id="308" r:id="rId17"/>
    <p:sldId id="314" r:id="rId18"/>
    <p:sldId id="316"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ée Lamontagne" initials="NL" lastIdx="1" clrIdx="0">
    <p:extLst>
      <p:ext uri="{19B8F6BF-5375-455C-9EA6-DF929625EA0E}">
        <p15:presenceInfo xmlns:p15="http://schemas.microsoft.com/office/powerpoint/2012/main" userId="S::e12144@cscv.qc.ca::859f60b5-0c3b-45f8-86b3-9766522640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3" autoAdjust="0"/>
    <p:restoredTop sz="94660"/>
  </p:normalViewPr>
  <p:slideViewPr>
    <p:cSldViewPr snapToGrid="0">
      <p:cViewPr varScale="1">
        <p:scale>
          <a:sx n="44" d="100"/>
          <a:sy n="44" d="100"/>
        </p:scale>
        <p:origin x="83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DC4866-C823-4611-8B12-5CA4911FA5F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EBA1613-1A66-45B7-B2D0-6C7BE6B8309F}">
      <dgm:prSet custT="1"/>
      <dgm:spPr/>
      <dgm:t>
        <a:bodyPr/>
        <a:lstStyle/>
        <a:p>
          <a:r>
            <a:rPr lang="fr-CA" sz="2000" b="0" i="0" dirty="0"/>
            <a:t>La protection des 100 projets d’aires protégées prioritaires dans le Sud du Québec en terres publiques</a:t>
          </a:r>
          <a:r>
            <a:rPr lang="fr-CA" sz="500" b="0" i="0" dirty="0"/>
            <a:t>; </a:t>
          </a:r>
          <a:endParaRPr lang="en-US" sz="500" dirty="0"/>
        </a:p>
      </dgm:t>
    </dgm:pt>
    <dgm:pt modelId="{A27F307B-46B8-4BDF-A409-1261B7BBFB24}" type="parTrans" cxnId="{303A3899-F210-4F6B-B8B7-FDAC6E6A6746}">
      <dgm:prSet/>
      <dgm:spPr/>
      <dgm:t>
        <a:bodyPr/>
        <a:lstStyle/>
        <a:p>
          <a:endParaRPr lang="en-US"/>
        </a:p>
      </dgm:t>
    </dgm:pt>
    <dgm:pt modelId="{83443E4D-CD92-411C-A79B-F934E30BE0B4}" type="sibTrans" cxnId="{303A3899-F210-4F6B-B8B7-FDAC6E6A6746}">
      <dgm:prSet/>
      <dgm:spPr/>
      <dgm:t>
        <a:bodyPr/>
        <a:lstStyle/>
        <a:p>
          <a:endParaRPr lang="en-US"/>
        </a:p>
      </dgm:t>
    </dgm:pt>
    <dgm:pt modelId="{D93A7CB6-A44C-4F25-8E38-ABFCFA128D53}">
      <dgm:prSet custT="1"/>
      <dgm:spPr/>
      <dgm:t>
        <a:bodyPr/>
        <a:lstStyle/>
        <a:p>
          <a:pPr marL="0" indent="0">
            <a:lnSpc>
              <a:spcPct val="100000"/>
            </a:lnSpc>
            <a:spcAft>
              <a:spcPts val="0"/>
            </a:spcAft>
          </a:pPr>
          <a:r>
            <a:rPr lang="fr-CA" sz="1600" b="0" i="0" dirty="0"/>
            <a:t>Les 80 projets de réserve de biodiversité soumis au gouvernement par le MELCC et les M.R.C., les  municipalités, organismes communautaires, communautés autochtones, citoyens et scientifiques.</a:t>
          </a:r>
          <a:endParaRPr lang="en-US" sz="1600" dirty="0"/>
        </a:p>
      </dgm:t>
    </dgm:pt>
    <dgm:pt modelId="{1DD27782-30C0-4445-9327-3AD4C08E7278}" type="parTrans" cxnId="{F10058BC-53C6-474B-ABE5-0BF45D133672}">
      <dgm:prSet/>
      <dgm:spPr/>
      <dgm:t>
        <a:bodyPr/>
        <a:lstStyle/>
        <a:p>
          <a:endParaRPr lang="en-US"/>
        </a:p>
      </dgm:t>
    </dgm:pt>
    <dgm:pt modelId="{79BDACBB-96AB-4EB0-BF82-D8F8948D52C5}" type="sibTrans" cxnId="{F10058BC-53C6-474B-ABE5-0BF45D133672}">
      <dgm:prSet/>
      <dgm:spPr/>
      <dgm:t>
        <a:bodyPr/>
        <a:lstStyle/>
        <a:p>
          <a:endParaRPr lang="en-US"/>
        </a:p>
      </dgm:t>
    </dgm:pt>
    <dgm:pt modelId="{62B4D2CA-032A-4F53-BA69-3D6E63735730}">
      <dgm:prSet custT="1"/>
      <dgm:spPr/>
      <dgm:t>
        <a:bodyPr/>
        <a:lstStyle/>
        <a:p>
          <a:pPr marL="0" indent="0">
            <a:lnSpc>
              <a:spcPct val="100000"/>
            </a:lnSpc>
            <a:spcAft>
              <a:spcPts val="0"/>
            </a:spcAft>
          </a:pPr>
          <a:r>
            <a:rPr lang="fr-CA" sz="1600" b="0" i="0" dirty="0"/>
            <a:t>Les projets d’aires protégées d'initiatives autochtones </a:t>
          </a:r>
          <a:endParaRPr lang="en-US" sz="1600" dirty="0"/>
        </a:p>
      </dgm:t>
    </dgm:pt>
    <dgm:pt modelId="{7FB468F9-34CB-4F5D-9BB5-EF754439EB68}" type="parTrans" cxnId="{3D80F719-1F8B-4B32-A1F5-527771C48609}">
      <dgm:prSet/>
      <dgm:spPr/>
      <dgm:t>
        <a:bodyPr/>
        <a:lstStyle/>
        <a:p>
          <a:endParaRPr lang="en-US"/>
        </a:p>
      </dgm:t>
    </dgm:pt>
    <dgm:pt modelId="{E908EE70-D63E-4778-93D7-002D66AD41FA}" type="sibTrans" cxnId="{3D80F719-1F8B-4B32-A1F5-527771C48609}">
      <dgm:prSet/>
      <dgm:spPr/>
      <dgm:t>
        <a:bodyPr/>
        <a:lstStyle/>
        <a:p>
          <a:endParaRPr lang="en-US"/>
        </a:p>
      </dgm:t>
    </dgm:pt>
    <dgm:pt modelId="{B0F1011F-DE45-4F45-8298-8CBDE094C5E8}">
      <dgm:prSet custT="1"/>
      <dgm:spPr/>
      <dgm:t>
        <a:bodyPr/>
        <a:lstStyle/>
        <a:p>
          <a:pPr marL="0" indent="0">
            <a:lnSpc>
              <a:spcPct val="100000"/>
            </a:lnSpc>
            <a:spcAft>
              <a:spcPts val="0"/>
            </a:spcAft>
          </a:pPr>
          <a:r>
            <a:rPr lang="fr-CA" sz="1600" b="0" i="0" dirty="0"/>
            <a:t>Les projets d’aires protégées portés par des communautés locales</a:t>
          </a:r>
          <a:endParaRPr lang="en-US" sz="1600" dirty="0"/>
        </a:p>
      </dgm:t>
    </dgm:pt>
    <dgm:pt modelId="{131AA8A4-652C-427E-8B65-19B4550B7A6C}" type="parTrans" cxnId="{3FF58635-D1B7-4926-AA5D-E0FC54454678}">
      <dgm:prSet/>
      <dgm:spPr/>
      <dgm:t>
        <a:bodyPr/>
        <a:lstStyle/>
        <a:p>
          <a:endParaRPr lang="en-US"/>
        </a:p>
      </dgm:t>
    </dgm:pt>
    <dgm:pt modelId="{894B63AB-D1F7-43BC-B861-55C259F9F9C2}" type="sibTrans" cxnId="{3FF58635-D1B7-4926-AA5D-E0FC54454678}">
      <dgm:prSet/>
      <dgm:spPr/>
      <dgm:t>
        <a:bodyPr/>
        <a:lstStyle/>
        <a:p>
          <a:endParaRPr lang="en-US"/>
        </a:p>
      </dgm:t>
    </dgm:pt>
    <dgm:pt modelId="{4744926E-D3B2-48A5-A168-5E34F6F3914D}">
      <dgm:prSet custT="1"/>
      <dgm:spPr/>
      <dgm:t>
        <a:bodyPr/>
        <a:lstStyle/>
        <a:p>
          <a:r>
            <a:rPr lang="fr-CA" sz="2000" b="0" i="0" dirty="0"/>
            <a:t>Soutenir la création d’une institution scientifique indépendante pour la gestion des forêts incluant la science autochtone.</a:t>
          </a:r>
          <a:endParaRPr lang="en-US" sz="2000" dirty="0"/>
        </a:p>
      </dgm:t>
    </dgm:pt>
    <dgm:pt modelId="{BBE6BC19-EBA5-42FD-ACB7-4AFB0A4182AC}" type="parTrans" cxnId="{1F804B5D-C4C6-4162-BA4A-2BA42701D167}">
      <dgm:prSet/>
      <dgm:spPr/>
      <dgm:t>
        <a:bodyPr/>
        <a:lstStyle/>
        <a:p>
          <a:endParaRPr lang="en-US"/>
        </a:p>
      </dgm:t>
    </dgm:pt>
    <dgm:pt modelId="{FCEB6F72-4615-4E60-B937-6466980CC16F}" type="sibTrans" cxnId="{1F804B5D-C4C6-4162-BA4A-2BA42701D167}">
      <dgm:prSet/>
      <dgm:spPr/>
      <dgm:t>
        <a:bodyPr/>
        <a:lstStyle/>
        <a:p>
          <a:endParaRPr lang="en-US"/>
        </a:p>
      </dgm:t>
    </dgm:pt>
    <dgm:pt modelId="{729EC264-4AE0-49C6-A433-97A680E374CC}">
      <dgm:prSet custT="1"/>
      <dgm:spPr/>
      <dgm:t>
        <a:bodyPr/>
        <a:lstStyle/>
        <a:p>
          <a:r>
            <a:rPr lang="fr-CA" sz="2000" b="0" i="0" dirty="0"/>
            <a:t>Soutenir la protection de l’ensemble des boisés urbains et périurbains au niveau municipal et provincial au Québec. Proposition de la création d’une loi facilitant la création d’aires protégées en milieux densément peuplés.</a:t>
          </a:r>
          <a:endParaRPr lang="en-US" sz="2000" dirty="0"/>
        </a:p>
      </dgm:t>
    </dgm:pt>
    <dgm:pt modelId="{AAF5AC23-C21C-4323-8AA1-2E19D3B9A485}" type="parTrans" cxnId="{E785C2A6-29CD-433A-B373-33C52792794E}">
      <dgm:prSet/>
      <dgm:spPr/>
      <dgm:t>
        <a:bodyPr/>
        <a:lstStyle/>
        <a:p>
          <a:endParaRPr lang="en-US"/>
        </a:p>
      </dgm:t>
    </dgm:pt>
    <dgm:pt modelId="{7FBED961-D6A3-4E1D-A425-A7BD32B932C1}" type="sibTrans" cxnId="{E785C2A6-29CD-433A-B373-33C52792794E}">
      <dgm:prSet/>
      <dgm:spPr/>
      <dgm:t>
        <a:bodyPr/>
        <a:lstStyle/>
        <a:p>
          <a:endParaRPr lang="en-US"/>
        </a:p>
      </dgm:t>
    </dgm:pt>
    <dgm:pt modelId="{C09B7F06-1A6A-4940-B6C4-82DF9B1D09FD}">
      <dgm:prSet custT="1"/>
      <dgm:spPr/>
      <dgm:t>
        <a:bodyPr/>
        <a:lstStyle/>
        <a:p>
          <a:r>
            <a:rPr lang="fr-CA" sz="2000" b="0" i="0" dirty="0"/>
            <a:t>Modifier la loi sur les forêts pour y inclure de façon «significative», la prise en compte et la conservation de la biodiversité sur l’ensemble du territoire forestier.</a:t>
          </a:r>
          <a:endParaRPr lang="en-US" sz="2000" dirty="0"/>
        </a:p>
      </dgm:t>
    </dgm:pt>
    <dgm:pt modelId="{F76D68C5-5262-4E17-BCC4-2D1A053E8584}" type="parTrans" cxnId="{B5FA772F-CDF8-4B44-B3A2-BB6FE88AB1B9}">
      <dgm:prSet/>
      <dgm:spPr/>
      <dgm:t>
        <a:bodyPr/>
        <a:lstStyle/>
        <a:p>
          <a:endParaRPr lang="en-US"/>
        </a:p>
      </dgm:t>
    </dgm:pt>
    <dgm:pt modelId="{47EDF651-1E5D-41A8-811D-C3B655EF261F}" type="sibTrans" cxnId="{B5FA772F-CDF8-4B44-B3A2-BB6FE88AB1B9}">
      <dgm:prSet/>
      <dgm:spPr/>
      <dgm:t>
        <a:bodyPr/>
        <a:lstStyle/>
        <a:p>
          <a:endParaRPr lang="en-US"/>
        </a:p>
      </dgm:t>
    </dgm:pt>
    <dgm:pt modelId="{4054A544-CB17-45E2-B5B1-A1C8C93FD92A}" type="pres">
      <dgm:prSet presAssocID="{9CDC4866-C823-4611-8B12-5CA4911FA5FE}" presName="linear" presStyleCnt="0">
        <dgm:presLayoutVars>
          <dgm:animLvl val="lvl"/>
          <dgm:resizeHandles val="exact"/>
        </dgm:presLayoutVars>
      </dgm:prSet>
      <dgm:spPr/>
    </dgm:pt>
    <dgm:pt modelId="{2EA1B0F3-E96A-483D-A910-8C0CE15ACB9C}" type="pres">
      <dgm:prSet presAssocID="{3EBA1613-1A66-45B7-B2D0-6C7BE6B8309F}" presName="parentText" presStyleLbl="node1" presStyleIdx="0" presStyleCnt="4">
        <dgm:presLayoutVars>
          <dgm:chMax val="0"/>
          <dgm:bulletEnabled val="1"/>
        </dgm:presLayoutVars>
      </dgm:prSet>
      <dgm:spPr/>
    </dgm:pt>
    <dgm:pt modelId="{FDA97D2B-A295-4685-B769-80E69E2F6524}" type="pres">
      <dgm:prSet presAssocID="{3EBA1613-1A66-45B7-B2D0-6C7BE6B8309F}" presName="childText" presStyleLbl="revTx" presStyleIdx="0" presStyleCnt="1" custScaleY="120605">
        <dgm:presLayoutVars>
          <dgm:bulletEnabled val="1"/>
        </dgm:presLayoutVars>
      </dgm:prSet>
      <dgm:spPr/>
    </dgm:pt>
    <dgm:pt modelId="{582365F9-00FA-427D-A992-D62A7AB6DF5B}" type="pres">
      <dgm:prSet presAssocID="{4744926E-D3B2-48A5-A168-5E34F6F3914D}" presName="parentText" presStyleLbl="node1" presStyleIdx="1" presStyleCnt="4" custScaleX="100000" custScaleY="91660" custLinFactY="-1033" custLinFactNeighborX="2388" custLinFactNeighborY="-100000">
        <dgm:presLayoutVars>
          <dgm:chMax val="0"/>
          <dgm:bulletEnabled val="1"/>
        </dgm:presLayoutVars>
      </dgm:prSet>
      <dgm:spPr/>
    </dgm:pt>
    <dgm:pt modelId="{28630821-DED8-4BE8-87E3-C8BD088BB819}" type="pres">
      <dgm:prSet presAssocID="{FCEB6F72-4615-4E60-B937-6466980CC16F}" presName="spacer" presStyleCnt="0"/>
      <dgm:spPr/>
    </dgm:pt>
    <dgm:pt modelId="{A87A92C4-A7FB-455D-8DDA-1AE7A93EC289}" type="pres">
      <dgm:prSet presAssocID="{729EC264-4AE0-49C6-A433-97A680E374CC}" presName="parentText" presStyleLbl="node1" presStyleIdx="2" presStyleCnt="4">
        <dgm:presLayoutVars>
          <dgm:chMax val="0"/>
          <dgm:bulletEnabled val="1"/>
        </dgm:presLayoutVars>
      </dgm:prSet>
      <dgm:spPr/>
    </dgm:pt>
    <dgm:pt modelId="{5F796E3E-D5F7-456C-BD00-3C6BC1731BAD}" type="pres">
      <dgm:prSet presAssocID="{7FBED961-D6A3-4E1D-A425-A7BD32B932C1}" presName="spacer" presStyleCnt="0"/>
      <dgm:spPr/>
    </dgm:pt>
    <dgm:pt modelId="{963AD5D6-F173-4AA5-9863-05AD50FE7932}" type="pres">
      <dgm:prSet presAssocID="{C09B7F06-1A6A-4940-B6C4-82DF9B1D09FD}" presName="parentText" presStyleLbl="node1" presStyleIdx="3" presStyleCnt="4">
        <dgm:presLayoutVars>
          <dgm:chMax val="0"/>
          <dgm:bulletEnabled val="1"/>
        </dgm:presLayoutVars>
      </dgm:prSet>
      <dgm:spPr/>
    </dgm:pt>
  </dgm:ptLst>
  <dgm:cxnLst>
    <dgm:cxn modelId="{E7D24910-2B44-49B0-B440-3F69157BA7BB}" type="presOf" srcId="{62B4D2CA-032A-4F53-BA69-3D6E63735730}" destId="{FDA97D2B-A295-4685-B769-80E69E2F6524}" srcOrd="0" destOrd="1" presId="urn:microsoft.com/office/officeart/2005/8/layout/vList2"/>
    <dgm:cxn modelId="{37CA6118-3D12-4420-958D-E7C18454E8F8}" type="presOf" srcId="{729EC264-4AE0-49C6-A433-97A680E374CC}" destId="{A87A92C4-A7FB-455D-8DDA-1AE7A93EC289}" srcOrd="0" destOrd="0" presId="urn:microsoft.com/office/officeart/2005/8/layout/vList2"/>
    <dgm:cxn modelId="{3D80F719-1F8B-4B32-A1F5-527771C48609}" srcId="{3EBA1613-1A66-45B7-B2D0-6C7BE6B8309F}" destId="{62B4D2CA-032A-4F53-BA69-3D6E63735730}" srcOrd="1" destOrd="0" parTransId="{7FB468F9-34CB-4F5D-9BB5-EF754439EB68}" sibTransId="{E908EE70-D63E-4778-93D7-002D66AD41FA}"/>
    <dgm:cxn modelId="{F3B8121B-6189-42E0-A1D5-CA30E67541A3}" type="presOf" srcId="{B0F1011F-DE45-4F45-8298-8CBDE094C5E8}" destId="{FDA97D2B-A295-4685-B769-80E69E2F6524}" srcOrd="0" destOrd="2" presId="urn:microsoft.com/office/officeart/2005/8/layout/vList2"/>
    <dgm:cxn modelId="{B5FA772F-CDF8-4B44-B3A2-BB6FE88AB1B9}" srcId="{9CDC4866-C823-4611-8B12-5CA4911FA5FE}" destId="{C09B7F06-1A6A-4940-B6C4-82DF9B1D09FD}" srcOrd="3" destOrd="0" parTransId="{F76D68C5-5262-4E17-BCC4-2D1A053E8584}" sibTransId="{47EDF651-1E5D-41A8-811D-C3B655EF261F}"/>
    <dgm:cxn modelId="{3FF58635-D1B7-4926-AA5D-E0FC54454678}" srcId="{3EBA1613-1A66-45B7-B2D0-6C7BE6B8309F}" destId="{B0F1011F-DE45-4F45-8298-8CBDE094C5E8}" srcOrd="2" destOrd="0" parTransId="{131AA8A4-652C-427E-8B65-19B4550B7A6C}" sibTransId="{894B63AB-D1F7-43BC-B861-55C259F9F9C2}"/>
    <dgm:cxn modelId="{5A30753C-E85A-46C0-87E9-5632EC5248C8}" type="presOf" srcId="{D93A7CB6-A44C-4F25-8E38-ABFCFA128D53}" destId="{FDA97D2B-A295-4685-B769-80E69E2F6524}" srcOrd="0" destOrd="0" presId="urn:microsoft.com/office/officeart/2005/8/layout/vList2"/>
    <dgm:cxn modelId="{1F804B5D-C4C6-4162-BA4A-2BA42701D167}" srcId="{9CDC4866-C823-4611-8B12-5CA4911FA5FE}" destId="{4744926E-D3B2-48A5-A168-5E34F6F3914D}" srcOrd="1" destOrd="0" parTransId="{BBE6BC19-EBA5-42FD-ACB7-4AFB0A4182AC}" sibTransId="{FCEB6F72-4615-4E60-B937-6466980CC16F}"/>
    <dgm:cxn modelId="{6A4DFB64-2ED4-44CA-8B76-D395471F16D3}" type="presOf" srcId="{C09B7F06-1A6A-4940-B6C4-82DF9B1D09FD}" destId="{963AD5D6-F173-4AA5-9863-05AD50FE7932}" srcOrd="0" destOrd="0" presId="urn:microsoft.com/office/officeart/2005/8/layout/vList2"/>
    <dgm:cxn modelId="{FA2D2B97-CDBE-4130-96F7-09EEFFAF6282}" type="presOf" srcId="{9CDC4866-C823-4611-8B12-5CA4911FA5FE}" destId="{4054A544-CB17-45E2-B5B1-A1C8C93FD92A}" srcOrd="0" destOrd="0" presId="urn:microsoft.com/office/officeart/2005/8/layout/vList2"/>
    <dgm:cxn modelId="{303A3899-F210-4F6B-B8B7-FDAC6E6A6746}" srcId="{9CDC4866-C823-4611-8B12-5CA4911FA5FE}" destId="{3EBA1613-1A66-45B7-B2D0-6C7BE6B8309F}" srcOrd="0" destOrd="0" parTransId="{A27F307B-46B8-4BDF-A409-1261B7BBFB24}" sibTransId="{83443E4D-CD92-411C-A79B-F934E30BE0B4}"/>
    <dgm:cxn modelId="{E785C2A6-29CD-433A-B373-33C52792794E}" srcId="{9CDC4866-C823-4611-8B12-5CA4911FA5FE}" destId="{729EC264-4AE0-49C6-A433-97A680E374CC}" srcOrd="2" destOrd="0" parTransId="{AAF5AC23-C21C-4323-8AA1-2E19D3B9A485}" sibTransId="{7FBED961-D6A3-4E1D-A425-A7BD32B932C1}"/>
    <dgm:cxn modelId="{030CACB2-3BA0-42CF-896C-005A2156527D}" type="presOf" srcId="{3EBA1613-1A66-45B7-B2D0-6C7BE6B8309F}" destId="{2EA1B0F3-E96A-483D-A910-8C0CE15ACB9C}" srcOrd="0" destOrd="0" presId="urn:microsoft.com/office/officeart/2005/8/layout/vList2"/>
    <dgm:cxn modelId="{F10058BC-53C6-474B-ABE5-0BF45D133672}" srcId="{3EBA1613-1A66-45B7-B2D0-6C7BE6B8309F}" destId="{D93A7CB6-A44C-4F25-8E38-ABFCFA128D53}" srcOrd="0" destOrd="0" parTransId="{1DD27782-30C0-4445-9327-3AD4C08E7278}" sibTransId="{79BDACBB-96AB-4EB0-BF82-D8F8948D52C5}"/>
    <dgm:cxn modelId="{D6F8D4D4-F12F-4F4D-96B5-D06AA1DC0ABF}" type="presOf" srcId="{4744926E-D3B2-48A5-A168-5E34F6F3914D}" destId="{582365F9-00FA-427D-A992-D62A7AB6DF5B}" srcOrd="0" destOrd="0" presId="urn:microsoft.com/office/officeart/2005/8/layout/vList2"/>
    <dgm:cxn modelId="{1904A5FC-8DD7-4597-9474-8394C47A6DD0}" type="presParOf" srcId="{4054A544-CB17-45E2-B5B1-A1C8C93FD92A}" destId="{2EA1B0F3-E96A-483D-A910-8C0CE15ACB9C}" srcOrd="0" destOrd="0" presId="urn:microsoft.com/office/officeart/2005/8/layout/vList2"/>
    <dgm:cxn modelId="{07B43A0F-0F83-4EE8-B04C-BDEE063CCB6C}" type="presParOf" srcId="{4054A544-CB17-45E2-B5B1-A1C8C93FD92A}" destId="{FDA97D2B-A295-4685-B769-80E69E2F6524}" srcOrd="1" destOrd="0" presId="urn:microsoft.com/office/officeart/2005/8/layout/vList2"/>
    <dgm:cxn modelId="{C0500FC8-184F-40A7-9D90-550B41F7A6EC}" type="presParOf" srcId="{4054A544-CB17-45E2-B5B1-A1C8C93FD92A}" destId="{582365F9-00FA-427D-A992-D62A7AB6DF5B}" srcOrd="2" destOrd="0" presId="urn:microsoft.com/office/officeart/2005/8/layout/vList2"/>
    <dgm:cxn modelId="{4335C3F0-F180-4494-8E9A-291900979FCD}" type="presParOf" srcId="{4054A544-CB17-45E2-B5B1-A1C8C93FD92A}" destId="{28630821-DED8-4BE8-87E3-C8BD088BB819}" srcOrd="3" destOrd="0" presId="urn:microsoft.com/office/officeart/2005/8/layout/vList2"/>
    <dgm:cxn modelId="{A60D6471-2C00-4960-91F5-E8E232E78982}" type="presParOf" srcId="{4054A544-CB17-45E2-B5B1-A1C8C93FD92A}" destId="{A87A92C4-A7FB-455D-8DDA-1AE7A93EC289}" srcOrd="4" destOrd="0" presId="urn:microsoft.com/office/officeart/2005/8/layout/vList2"/>
    <dgm:cxn modelId="{0ADF6E37-2C83-4207-8133-618F1A80AA70}" type="presParOf" srcId="{4054A544-CB17-45E2-B5B1-A1C8C93FD92A}" destId="{5F796E3E-D5F7-456C-BD00-3C6BC1731BAD}" srcOrd="5" destOrd="0" presId="urn:microsoft.com/office/officeart/2005/8/layout/vList2"/>
    <dgm:cxn modelId="{A5910A7B-6C38-419E-A149-1369A52D32ED}" type="presParOf" srcId="{4054A544-CB17-45E2-B5B1-A1C8C93FD92A}" destId="{963AD5D6-F173-4AA5-9863-05AD50FE7932}"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1B0F3-E96A-483D-A910-8C0CE15ACB9C}">
      <dsp:nvSpPr>
        <dsp:cNvPr id="0" name=""/>
        <dsp:cNvSpPr/>
      </dsp:nvSpPr>
      <dsp:spPr>
        <a:xfrm>
          <a:off x="0" y="227"/>
          <a:ext cx="6785112" cy="134758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CA" sz="2000" b="0" i="0" kern="1200" dirty="0"/>
            <a:t>La protection des 100 projets d’aires protégées prioritaires dans le Sud du Québec en terres publiques</a:t>
          </a:r>
          <a:r>
            <a:rPr lang="fr-CA" sz="500" b="0" i="0" kern="1200" dirty="0"/>
            <a:t>; </a:t>
          </a:r>
          <a:endParaRPr lang="en-US" sz="500" kern="1200" dirty="0"/>
        </a:p>
      </dsp:txBody>
      <dsp:txXfrm>
        <a:off x="65783" y="66010"/>
        <a:ext cx="6653546" cy="1216015"/>
      </dsp:txXfrm>
    </dsp:sp>
    <dsp:sp modelId="{FDA97D2B-A295-4685-B769-80E69E2F6524}">
      <dsp:nvSpPr>
        <dsp:cNvPr id="0" name=""/>
        <dsp:cNvSpPr/>
      </dsp:nvSpPr>
      <dsp:spPr>
        <a:xfrm>
          <a:off x="0" y="1347809"/>
          <a:ext cx="6785112" cy="1349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427" tIns="20320" rIns="113792" bIns="20320" numCol="1" spcCol="1270" anchor="t" anchorCtr="0">
          <a:noAutofit/>
        </a:bodyPr>
        <a:lstStyle/>
        <a:p>
          <a:pPr marL="0" lvl="1" indent="0" algn="l" defTabSz="711200">
            <a:lnSpc>
              <a:spcPct val="100000"/>
            </a:lnSpc>
            <a:spcBef>
              <a:spcPct val="0"/>
            </a:spcBef>
            <a:spcAft>
              <a:spcPts val="0"/>
            </a:spcAft>
            <a:buChar char="•"/>
          </a:pPr>
          <a:r>
            <a:rPr lang="fr-CA" sz="1600" b="0" i="0" kern="1200" dirty="0"/>
            <a:t>Les 80 projets de réserve de biodiversité soumis au gouvernement par le MELCC et les M.R.C., les  municipalités, organismes communautaires, communautés autochtones, citoyens et scientifiques.</a:t>
          </a:r>
          <a:endParaRPr lang="en-US" sz="1600" kern="1200" dirty="0"/>
        </a:p>
        <a:p>
          <a:pPr marL="0" lvl="1" indent="0" algn="l" defTabSz="711200">
            <a:lnSpc>
              <a:spcPct val="100000"/>
            </a:lnSpc>
            <a:spcBef>
              <a:spcPct val="0"/>
            </a:spcBef>
            <a:spcAft>
              <a:spcPts val="0"/>
            </a:spcAft>
            <a:buChar char="•"/>
          </a:pPr>
          <a:r>
            <a:rPr lang="fr-CA" sz="1600" b="0" i="0" kern="1200" dirty="0"/>
            <a:t>Les projets d’aires protégées d'initiatives autochtones </a:t>
          </a:r>
          <a:endParaRPr lang="en-US" sz="1600" kern="1200" dirty="0"/>
        </a:p>
        <a:p>
          <a:pPr marL="0" lvl="1" indent="0" algn="l" defTabSz="711200">
            <a:lnSpc>
              <a:spcPct val="100000"/>
            </a:lnSpc>
            <a:spcBef>
              <a:spcPct val="0"/>
            </a:spcBef>
            <a:spcAft>
              <a:spcPts val="0"/>
            </a:spcAft>
            <a:buChar char="•"/>
          </a:pPr>
          <a:r>
            <a:rPr lang="fr-CA" sz="1600" b="0" i="0" kern="1200" dirty="0"/>
            <a:t>Les projets d’aires protégées portés par des communautés locales</a:t>
          </a:r>
          <a:endParaRPr lang="en-US" sz="1600" kern="1200" dirty="0"/>
        </a:p>
      </dsp:txBody>
      <dsp:txXfrm>
        <a:off x="0" y="1347809"/>
        <a:ext cx="6785112" cy="1349095"/>
      </dsp:txXfrm>
    </dsp:sp>
    <dsp:sp modelId="{582365F9-00FA-427D-A992-D62A7AB6DF5B}">
      <dsp:nvSpPr>
        <dsp:cNvPr id="0" name=""/>
        <dsp:cNvSpPr/>
      </dsp:nvSpPr>
      <dsp:spPr>
        <a:xfrm>
          <a:off x="0" y="2670433"/>
          <a:ext cx="6785112" cy="1235193"/>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CA" sz="2000" b="0" i="0" kern="1200" dirty="0"/>
            <a:t>Soutenir la création d’une institution scientifique indépendante pour la gestion des forêts incluant la science autochtone.</a:t>
          </a:r>
          <a:endParaRPr lang="en-US" sz="2000" kern="1200" dirty="0"/>
        </a:p>
      </dsp:txBody>
      <dsp:txXfrm>
        <a:off x="60297" y="2730730"/>
        <a:ext cx="6664518" cy="1114599"/>
      </dsp:txXfrm>
    </dsp:sp>
    <dsp:sp modelId="{A87A92C4-A7FB-455D-8DDA-1AE7A93EC289}">
      <dsp:nvSpPr>
        <dsp:cNvPr id="0" name=""/>
        <dsp:cNvSpPr/>
      </dsp:nvSpPr>
      <dsp:spPr>
        <a:xfrm>
          <a:off x="0" y="3944649"/>
          <a:ext cx="6785112" cy="1347581"/>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CA" sz="2000" b="0" i="0" kern="1200" dirty="0"/>
            <a:t>Soutenir la protection de l’ensemble des boisés urbains et périurbains au niveau municipal et provincial au Québec. Proposition de la création d’une loi facilitant la création d’aires protégées en milieux densément peuplés.</a:t>
          </a:r>
          <a:endParaRPr lang="en-US" sz="2000" kern="1200" dirty="0"/>
        </a:p>
      </dsp:txBody>
      <dsp:txXfrm>
        <a:off x="65783" y="4010432"/>
        <a:ext cx="6653546" cy="1216015"/>
      </dsp:txXfrm>
    </dsp:sp>
    <dsp:sp modelId="{963AD5D6-F173-4AA5-9863-05AD50FE7932}">
      <dsp:nvSpPr>
        <dsp:cNvPr id="0" name=""/>
        <dsp:cNvSpPr/>
      </dsp:nvSpPr>
      <dsp:spPr>
        <a:xfrm>
          <a:off x="0" y="5304782"/>
          <a:ext cx="6785112" cy="134758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CA" sz="2000" b="0" i="0" kern="1200" dirty="0"/>
            <a:t>Modifier la loi sur les forêts pour y inclure de façon «significative», la prise en compte et la conservation de la biodiversité sur l’ensemble du territoire forestier.</a:t>
          </a:r>
          <a:endParaRPr lang="en-US" sz="2000" kern="1200" dirty="0"/>
        </a:p>
      </dsp:txBody>
      <dsp:txXfrm>
        <a:off x="65783" y="5370565"/>
        <a:ext cx="6653546" cy="12160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8T22:50:30.542"/>
    </inkml:context>
    <inkml:brush xml:id="br0">
      <inkml:brushProperty name="width" value="0.08571" units="cm"/>
      <inkml:brushProperty name="height" value="0.08571" units="cm"/>
      <inkml:brushProperty name="color" value="#E71224"/>
    </inkml:brush>
  </inkml:definitions>
  <inkml:trace contextRef="#ctx0" brushRef="#br0">191 171 7931,'-45'-38'2961,"1"0"0,2 2-1537,10 4-674,13 13-678,11 11 106,8 8 1,8 2-2115,5 4 1936,4-3 0,10 22 0,3-4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EDC3D3-092D-D044-8AAF-7A1299870FF1}" type="datetimeFigureOut">
              <a:rPr lang="fr-FR" smtClean="0"/>
              <a:t>23/06/2021</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7F46BD-0753-EF4F-ADCB-7FE566C774C8}" type="slidenum">
              <a:rPr lang="fr-FR" smtClean="0"/>
              <a:t>‹N°›</a:t>
            </a:fld>
            <a:endParaRPr lang="fr-FR"/>
          </a:p>
        </p:txBody>
      </p:sp>
    </p:spTree>
    <p:extLst>
      <p:ext uri="{BB962C8B-B14F-4D97-AF65-F5344CB8AC3E}">
        <p14:creationId xmlns:p14="http://schemas.microsoft.com/office/powerpoint/2010/main" val="3586249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474991-B125-492D-927C-2F842E22017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B2C51256-3072-444E-A029-3B21A5867A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C8154DC6-39A2-419C-BE65-D3CF51011501}"/>
              </a:ext>
            </a:extLst>
          </p:cNvPr>
          <p:cNvSpPr>
            <a:spLocks noGrp="1"/>
          </p:cNvSpPr>
          <p:nvPr>
            <p:ph type="dt" sz="half" idx="10"/>
          </p:nvPr>
        </p:nvSpPr>
        <p:spPr/>
        <p:txBody>
          <a:bodyPr/>
          <a:lstStyle/>
          <a:p>
            <a:fld id="{3AE9C771-799B-48E9-B6DF-23CAE019E57C}" type="datetimeFigureOut">
              <a:rPr lang="fr-CA" smtClean="0"/>
              <a:t>2021-06-23</a:t>
            </a:fld>
            <a:endParaRPr lang="fr-CA"/>
          </a:p>
        </p:txBody>
      </p:sp>
      <p:sp>
        <p:nvSpPr>
          <p:cNvPr id="5" name="Espace réservé du pied de page 4">
            <a:extLst>
              <a:ext uri="{FF2B5EF4-FFF2-40B4-BE49-F238E27FC236}">
                <a16:creationId xmlns:a16="http://schemas.microsoft.com/office/drawing/2014/main" id="{C0AD490C-54AB-4058-AF99-4AF7D880D27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3A6D499-AE1E-4EF1-9A3B-1432AFFB0137}"/>
              </a:ext>
            </a:extLst>
          </p:cNvPr>
          <p:cNvSpPr>
            <a:spLocks noGrp="1"/>
          </p:cNvSpPr>
          <p:nvPr>
            <p:ph type="sldNum" sz="quarter" idx="12"/>
          </p:nvPr>
        </p:nvSpPr>
        <p:spPr/>
        <p:txBody>
          <a:bodyPr/>
          <a:lstStyle/>
          <a:p>
            <a:fld id="{300534BD-B7D9-47C8-A569-CBBE38B5C1E9}" type="slidenum">
              <a:rPr lang="fr-CA" smtClean="0"/>
              <a:t>‹N°›</a:t>
            </a:fld>
            <a:endParaRPr lang="fr-CA"/>
          </a:p>
        </p:txBody>
      </p:sp>
    </p:spTree>
    <p:extLst>
      <p:ext uri="{BB962C8B-B14F-4D97-AF65-F5344CB8AC3E}">
        <p14:creationId xmlns:p14="http://schemas.microsoft.com/office/powerpoint/2010/main" val="349363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44754-322B-41E4-A67E-2850ADB6CB4B}"/>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59695337-0731-4676-AF70-CA53C9816F2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4056934-B8A4-4676-9EB8-1D04C1E4647A}"/>
              </a:ext>
            </a:extLst>
          </p:cNvPr>
          <p:cNvSpPr>
            <a:spLocks noGrp="1"/>
          </p:cNvSpPr>
          <p:nvPr>
            <p:ph type="dt" sz="half" idx="10"/>
          </p:nvPr>
        </p:nvSpPr>
        <p:spPr/>
        <p:txBody>
          <a:bodyPr/>
          <a:lstStyle/>
          <a:p>
            <a:fld id="{3AE9C771-799B-48E9-B6DF-23CAE019E57C}" type="datetimeFigureOut">
              <a:rPr lang="fr-CA" smtClean="0"/>
              <a:t>2021-06-23</a:t>
            </a:fld>
            <a:endParaRPr lang="fr-CA"/>
          </a:p>
        </p:txBody>
      </p:sp>
      <p:sp>
        <p:nvSpPr>
          <p:cNvPr id="5" name="Espace réservé du pied de page 4">
            <a:extLst>
              <a:ext uri="{FF2B5EF4-FFF2-40B4-BE49-F238E27FC236}">
                <a16:creationId xmlns:a16="http://schemas.microsoft.com/office/drawing/2014/main" id="{95130B8B-B496-434F-BDDD-8547000DEA1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5B6D735-7A71-4890-AB95-4EA60695BCB0}"/>
              </a:ext>
            </a:extLst>
          </p:cNvPr>
          <p:cNvSpPr>
            <a:spLocks noGrp="1"/>
          </p:cNvSpPr>
          <p:nvPr>
            <p:ph type="sldNum" sz="quarter" idx="12"/>
          </p:nvPr>
        </p:nvSpPr>
        <p:spPr/>
        <p:txBody>
          <a:bodyPr/>
          <a:lstStyle/>
          <a:p>
            <a:fld id="{300534BD-B7D9-47C8-A569-CBBE38B5C1E9}" type="slidenum">
              <a:rPr lang="fr-CA" smtClean="0"/>
              <a:t>‹N°›</a:t>
            </a:fld>
            <a:endParaRPr lang="fr-CA"/>
          </a:p>
        </p:txBody>
      </p:sp>
    </p:spTree>
    <p:extLst>
      <p:ext uri="{BB962C8B-B14F-4D97-AF65-F5344CB8AC3E}">
        <p14:creationId xmlns:p14="http://schemas.microsoft.com/office/powerpoint/2010/main" val="3983878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3FF1784-540B-411D-8951-4A0F80334C95}"/>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F30E9FA-2288-4D6F-B49D-48927EBDBA8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A543FC2-CDC8-4B04-A7F6-21F64661DE93}"/>
              </a:ext>
            </a:extLst>
          </p:cNvPr>
          <p:cNvSpPr>
            <a:spLocks noGrp="1"/>
          </p:cNvSpPr>
          <p:nvPr>
            <p:ph type="dt" sz="half" idx="10"/>
          </p:nvPr>
        </p:nvSpPr>
        <p:spPr/>
        <p:txBody>
          <a:bodyPr/>
          <a:lstStyle/>
          <a:p>
            <a:fld id="{3AE9C771-799B-48E9-B6DF-23CAE019E57C}" type="datetimeFigureOut">
              <a:rPr lang="fr-CA" smtClean="0"/>
              <a:t>2021-06-23</a:t>
            </a:fld>
            <a:endParaRPr lang="fr-CA"/>
          </a:p>
        </p:txBody>
      </p:sp>
      <p:sp>
        <p:nvSpPr>
          <p:cNvPr id="5" name="Espace réservé du pied de page 4">
            <a:extLst>
              <a:ext uri="{FF2B5EF4-FFF2-40B4-BE49-F238E27FC236}">
                <a16:creationId xmlns:a16="http://schemas.microsoft.com/office/drawing/2014/main" id="{9F65845A-C208-42EA-844D-5D810D74582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2B12785-891F-4FFC-B5C6-51B8C41C6786}"/>
              </a:ext>
            </a:extLst>
          </p:cNvPr>
          <p:cNvSpPr>
            <a:spLocks noGrp="1"/>
          </p:cNvSpPr>
          <p:nvPr>
            <p:ph type="sldNum" sz="quarter" idx="12"/>
          </p:nvPr>
        </p:nvSpPr>
        <p:spPr/>
        <p:txBody>
          <a:bodyPr/>
          <a:lstStyle/>
          <a:p>
            <a:fld id="{300534BD-B7D9-47C8-A569-CBBE38B5C1E9}" type="slidenum">
              <a:rPr lang="fr-CA" smtClean="0"/>
              <a:t>‹N°›</a:t>
            </a:fld>
            <a:endParaRPr lang="fr-CA"/>
          </a:p>
        </p:txBody>
      </p:sp>
    </p:spTree>
    <p:extLst>
      <p:ext uri="{BB962C8B-B14F-4D97-AF65-F5344CB8AC3E}">
        <p14:creationId xmlns:p14="http://schemas.microsoft.com/office/powerpoint/2010/main" val="14186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B301B3-CCA9-4AA4-9BBE-21CD9BD8D74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2904F25-252B-4B32-A021-45B63F223B3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3E1FE8D-9A8D-466A-84A3-12AF46B76D4C}"/>
              </a:ext>
            </a:extLst>
          </p:cNvPr>
          <p:cNvSpPr>
            <a:spLocks noGrp="1"/>
          </p:cNvSpPr>
          <p:nvPr>
            <p:ph type="dt" sz="half" idx="10"/>
          </p:nvPr>
        </p:nvSpPr>
        <p:spPr/>
        <p:txBody>
          <a:bodyPr/>
          <a:lstStyle/>
          <a:p>
            <a:fld id="{3AE9C771-799B-48E9-B6DF-23CAE019E57C}" type="datetimeFigureOut">
              <a:rPr lang="fr-CA" smtClean="0"/>
              <a:t>2021-06-23</a:t>
            </a:fld>
            <a:endParaRPr lang="fr-CA"/>
          </a:p>
        </p:txBody>
      </p:sp>
      <p:sp>
        <p:nvSpPr>
          <p:cNvPr id="5" name="Espace réservé du pied de page 4">
            <a:extLst>
              <a:ext uri="{FF2B5EF4-FFF2-40B4-BE49-F238E27FC236}">
                <a16:creationId xmlns:a16="http://schemas.microsoft.com/office/drawing/2014/main" id="{04E2691E-A225-4268-8F6C-3A30161C213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F74A402-D7B9-4BD7-A99A-0B6D2CB88D94}"/>
              </a:ext>
            </a:extLst>
          </p:cNvPr>
          <p:cNvSpPr>
            <a:spLocks noGrp="1"/>
          </p:cNvSpPr>
          <p:nvPr>
            <p:ph type="sldNum" sz="quarter" idx="12"/>
          </p:nvPr>
        </p:nvSpPr>
        <p:spPr/>
        <p:txBody>
          <a:bodyPr/>
          <a:lstStyle/>
          <a:p>
            <a:fld id="{300534BD-B7D9-47C8-A569-CBBE38B5C1E9}" type="slidenum">
              <a:rPr lang="fr-CA" smtClean="0"/>
              <a:t>‹N°›</a:t>
            </a:fld>
            <a:endParaRPr lang="fr-CA"/>
          </a:p>
        </p:txBody>
      </p:sp>
    </p:spTree>
    <p:extLst>
      <p:ext uri="{BB962C8B-B14F-4D97-AF65-F5344CB8AC3E}">
        <p14:creationId xmlns:p14="http://schemas.microsoft.com/office/powerpoint/2010/main" val="205427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AA7C02-3A4A-4111-9829-B0C2644D906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58EDD21E-6048-428B-95B6-3A4B7C0B92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7A754B5-2C33-4300-9C99-8E5FF2445DB9}"/>
              </a:ext>
            </a:extLst>
          </p:cNvPr>
          <p:cNvSpPr>
            <a:spLocks noGrp="1"/>
          </p:cNvSpPr>
          <p:nvPr>
            <p:ph type="dt" sz="half" idx="10"/>
          </p:nvPr>
        </p:nvSpPr>
        <p:spPr/>
        <p:txBody>
          <a:bodyPr/>
          <a:lstStyle/>
          <a:p>
            <a:fld id="{3AE9C771-799B-48E9-B6DF-23CAE019E57C}" type="datetimeFigureOut">
              <a:rPr lang="fr-CA" smtClean="0"/>
              <a:t>2021-06-23</a:t>
            </a:fld>
            <a:endParaRPr lang="fr-CA"/>
          </a:p>
        </p:txBody>
      </p:sp>
      <p:sp>
        <p:nvSpPr>
          <p:cNvPr id="5" name="Espace réservé du pied de page 4">
            <a:extLst>
              <a:ext uri="{FF2B5EF4-FFF2-40B4-BE49-F238E27FC236}">
                <a16:creationId xmlns:a16="http://schemas.microsoft.com/office/drawing/2014/main" id="{24960351-6010-4CDB-8368-6D8508167F2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72CDA44-ADCD-4F3F-B04C-7BAD1CB666C0}"/>
              </a:ext>
            </a:extLst>
          </p:cNvPr>
          <p:cNvSpPr>
            <a:spLocks noGrp="1"/>
          </p:cNvSpPr>
          <p:nvPr>
            <p:ph type="sldNum" sz="quarter" idx="12"/>
          </p:nvPr>
        </p:nvSpPr>
        <p:spPr/>
        <p:txBody>
          <a:bodyPr/>
          <a:lstStyle/>
          <a:p>
            <a:fld id="{300534BD-B7D9-47C8-A569-CBBE38B5C1E9}" type="slidenum">
              <a:rPr lang="fr-CA" smtClean="0"/>
              <a:t>‹N°›</a:t>
            </a:fld>
            <a:endParaRPr lang="fr-CA"/>
          </a:p>
        </p:txBody>
      </p:sp>
    </p:spTree>
    <p:extLst>
      <p:ext uri="{BB962C8B-B14F-4D97-AF65-F5344CB8AC3E}">
        <p14:creationId xmlns:p14="http://schemas.microsoft.com/office/powerpoint/2010/main" val="1560474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55E444-9F62-4CE8-8D73-A60B172A4880}"/>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E9A52AC-DFBA-4BD5-9C6B-E7040609F12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732C1EE2-7E54-49FC-A0A6-7D1B9677542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3CFB6E35-CBE3-4165-8A58-C2CD518879DC}"/>
              </a:ext>
            </a:extLst>
          </p:cNvPr>
          <p:cNvSpPr>
            <a:spLocks noGrp="1"/>
          </p:cNvSpPr>
          <p:nvPr>
            <p:ph type="dt" sz="half" idx="10"/>
          </p:nvPr>
        </p:nvSpPr>
        <p:spPr/>
        <p:txBody>
          <a:bodyPr/>
          <a:lstStyle/>
          <a:p>
            <a:fld id="{3AE9C771-799B-48E9-B6DF-23CAE019E57C}" type="datetimeFigureOut">
              <a:rPr lang="fr-CA" smtClean="0"/>
              <a:t>2021-06-23</a:t>
            </a:fld>
            <a:endParaRPr lang="fr-CA"/>
          </a:p>
        </p:txBody>
      </p:sp>
      <p:sp>
        <p:nvSpPr>
          <p:cNvPr id="6" name="Espace réservé du pied de page 5">
            <a:extLst>
              <a:ext uri="{FF2B5EF4-FFF2-40B4-BE49-F238E27FC236}">
                <a16:creationId xmlns:a16="http://schemas.microsoft.com/office/drawing/2014/main" id="{7B6CB29C-BAF4-4101-AF36-5D3099DDFFF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B591179-90D3-4FDE-9391-EE9F5F59C1F2}"/>
              </a:ext>
            </a:extLst>
          </p:cNvPr>
          <p:cNvSpPr>
            <a:spLocks noGrp="1"/>
          </p:cNvSpPr>
          <p:nvPr>
            <p:ph type="sldNum" sz="quarter" idx="12"/>
          </p:nvPr>
        </p:nvSpPr>
        <p:spPr/>
        <p:txBody>
          <a:bodyPr/>
          <a:lstStyle/>
          <a:p>
            <a:fld id="{300534BD-B7D9-47C8-A569-CBBE38B5C1E9}" type="slidenum">
              <a:rPr lang="fr-CA" smtClean="0"/>
              <a:t>‹N°›</a:t>
            </a:fld>
            <a:endParaRPr lang="fr-CA"/>
          </a:p>
        </p:txBody>
      </p:sp>
    </p:spTree>
    <p:extLst>
      <p:ext uri="{BB962C8B-B14F-4D97-AF65-F5344CB8AC3E}">
        <p14:creationId xmlns:p14="http://schemas.microsoft.com/office/powerpoint/2010/main" val="68636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28087-87B8-4055-AFF9-CFD5A56B35C3}"/>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93D8C386-49CE-4623-8365-017608A431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81BC4B8-E326-4289-BAE2-E3EDBEBBFAD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BAD1C9EF-FEB0-4B3D-837F-C8A3D432B9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E9DBAAF-E916-47FD-AAE7-905AB8F4C2A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CDD38D0B-2468-4BC1-8424-F803987BFEAF}"/>
              </a:ext>
            </a:extLst>
          </p:cNvPr>
          <p:cNvSpPr>
            <a:spLocks noGrp="1"/>
          </p:cNvSpPr>
          <p:nvPr>
            <p:ph type="dt" sz="half" idx="10"/>
          </p:nvPr>
        </p:nvSpPr>
        <p:spPr/>
        <p:txBody>
          <a:bodyPr/>
          <a:lstStyle/>
          <a:p>
            <a:fld id="{3AE9C771-799B-48E9-B6DF-23CAE019E57C}" type="datetimeFigureOut">
              <a:rPr lang="fr-CA" smtClean="0"/>
              <a:t>2021-06-23</a:t>
            </a:fld>
            <a:endParaRPr lang="fr-CA"/>
          </a:p>
        </p:txBody>
      </p:sp>
      <p:sp>
        <p:nvSpPr>
          <p:cNvPr id="8" name="Espace réservé du pied de page 7">
            <a:extLst>
              <a:ext uri="{FF2B5EF4-FFF2-40B4-BE49-F238E27FC236}">
                <a16:creationId xmlns:a16="http://schemas.microsoft.com/office/drawing/2014/main" id="{253D9594-C688-4FC5-A134-4917C4D022DF}"/>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D08BD259-C0E1-46C0-BA84-66E2CCD330CD}"/>
              </a:ext>
            </a:extLst>
          </p:cNvPr>
          <p:cNvSpPr>
            <a:spLocks noGrp="1"/>
          </p:cNvSpPr>
          <p:nvPr>
            <p:ph type="sldNum" sz="quarter" idx="12"/>
          </p:nvPr>
        </p:nvSpPr>
        <p:spPr/>
        <p:txBody>
          <a:bodyPr/>
          <a:lstStyle/>
          <a:p>
            <a:fld id="{300534BD-B7D9-47C8-A569-CBBE38B5C1E9}" type="slidenum">
              <a:rPr lang="fr-CA" smtClean="0"/>
              <a:t>‹N°›</a:t>
            </a:fld>
            <a:endParaRPr lang="fr-CA"/>
          </a:p>
        </p:txBody>
      </p:sp>
    </p:spTree>
    <p:extLst>
      <p:ext uri="{BB962C8B-B14F-4D97-AF65-F5344CB8AC3E}">
        <p14:creationId xmlns:p14="http://schemas.microsoft.com/office/powerpoint/2010/main" val="24618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D429F-DDF2-48B9-82C4-3A53CECC21C4}"/>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EED938D5-2F89-408C-B62A-0C3FFC4BE1A6}"/>
              </a:ext>
            </a:extLst>
          </p:cNvPr>
          <p:cNvSpPr>
            <a:spLocks noGrp="1"/>
          </p:cNvSpPr>
          <p:nvPr>
            <p:ph type="dt" sz="half" idx="10"/>
          </p:nvPr>
        </p:nvSpPr>
        <p:spPr/>
        <p:txBody>
          <a:bodyPr/>
          <a:lstStyle/>
          <a:p>
            <a:fld id="{3AE9C771-799B-48E9-B6DF-23CAE019E57C}" type="datetimeFigureOut">
              <a:rPr lang="fr-CA" smtClean="0"/>
              <a:t>2021-06-23</a:t>
            </a:fld>
            <a:endParaRPr lang="fr-CA"/>
          </a:p>
        </p:txBody>
      </p:sp>
      <p:sp>
        <p:nvSpPr>
          <p:cNvPr id="4" name="Espace réservé du pied de page 3">
            <a:extLst>
              <a:ext uri="{FF2B5EF4-FFF2-40B4-BE49-F238E27FC236}">
                <a16:creationId xmlns:a16="http://schemas.microsoft.com/office/drawing/2014/main" id="{9F0C4DAB-7068-4013-A9E8-6EDBA30C7BBC}"/>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9D669745-AFE7-49EC-9F57-A379E3B6933F}"/>
              </a:ext>
            </a:extLst>
          </p:cNvPr>
          <p:cNvSpPr>
            <a:spLocks noGrp="1"/>
          </p:cNvSpPr>
          <p:nvPr>
            <p:ph type="sldNum" sz="quarter" idx="12"/>
          </p:nvPr>
        </p:nvSpPr>
        <p:spPr/>
        <p:txBody>
          <a:bodyPr/>
          <a:lstStyle/>
          <a:p>
            <a:fld id="{300534BD-B7D9-47C8-A569-CBBE38B5C1E9}" type="slidenum">
              <a:rPr lang="fr-CA" smtClean="0"/>
              <a:t>‹N°›</a:t>
            </a:fld>
            <a:endParaRPr lang="fr-CA"/>
          </a:p>
        </p:txBody>
      </p:sp>
    </p:spTree>
    <p:extLst>
      <p:ext uri="{BB962C8B-B14F-4D97-AF65-F5344CB8AC3E}">
        <p14:creationId xmlns:p14="http://schemas.microsoft.com/office/powerpoint/2010/main" val="2649005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874E871-29C1-4B53-8F19-5C1DE9DD4BAC}"/>
              </a:ext>
            </a:extLst>
          </p:cNvPr>
          <p:cNvSpPr>
            <a:spLocks noGrp="1"/>
          </p:cNvSpPr>
          <p:nvPr>
            <p:ph type="dt" sz="half" idx="10"/>
          </p:nvPr>
        </p:nvSpPr>
        <p:spPr/>
        <p:txBody>
          <a:bodyPr/>
          <a:lstStyle/>
          <a:p>
            <a:fld id="{3AE9C771-799B-48E9-B6DF-23CAE019E57C}" type="datetimeFigureOut">
              <a:rPr lang="fr-CA" smtClean="0"/>
              <a:t>2021-06-23</a:t>
            </a:fld>
            <a:endParaRPr lang="fr-CA"/>
          </a:p>
        </p:txBody>
      </p:sp>
      <p:sp>
        <p:nvSpPr>
          <p:cNvPr id="3" name="Espace réservé du pied de page 2">
            <a:extLst>
              <a:ext uri="{FF2B5EF4-FFF2-40B4-BE49-F238E27FC236}">
                <a16:creationId xmlns:a16="http://schemas.microsoft.com/office/drawing/2014/main" id="{6655B06F-14B0-4896-ADF0-14FBE0FB086B}"/>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4C545447-83EB-4117-8407-FAE1FFC9090B}"/>
              </a:ext>
            </a:extLst>
          </p:cNvPr>
          <p:cNvSpPr>
            <a:spLocks noGrp="1"/>
          </p:cNvSpPr>
          <p:nvPr>
            <p:ph type="sldNum" sz="quarter" idx="12"/>
          </p:nvPr>
        </p:nvSpPr>
        <p:spPr/>
        <p:txBody>
          <a:bodyPr/>
          <a:lstStyle/>
          <a:p>
            <a:fld id="{300534BD-B7D9-47C8-A569-CBBE38B5C1E9}" type="slidenum">
              <a:rPr lang="fr-CA" smtClean="0"/>
              <a:t>‹N°›</a:t>
            </a:fld>
            <a:endParaRPr lang="fr-CA"/>
          </a:p>
        </p:txBody>
      </p:sp>
    </p:spTree>
    <p:extLst>
      <p:ext uri="{BB962C8B-B14F-4D97-AF65-F5344CB8AC3E}">
        <p14:creationId xmlns:p14="http://schemas.microsoft.com/office/powerpoint/2010/main" val="3481914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C54CF0-0E37-4D8E-AF39-63B7258410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D55A3E5E-4498-4B0E-A9C8-9D5CC8BE6E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B54106BF-DCBD-4FCB-A76F-069215EFA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92861C-59CF-455A-A06F-45FA8F1BD35F}"/>
              </a:ext>
            </a:extLst>
          </p:cNvPr>
          <p:cNvSpPr>
            <a:spLocks noGrp="1"/>
          </p:cNvSpPr>
          <p:nvPr>
            <p:ph type="dt" sz="half" idx="10"/>
          </p:nvPr>
        </p:nvSpPr>
        <p:spPr/>
        <p:txBody>
          <a:bodyPr/>
          <a:lstStyle/>
          <a:p>
            <a:fld id="{3AE9C771-799B-48E9-B6DF-23CAE019E57C}" type="datetimeFigureOut">
              <a:rPr lang="fr-CA" smtClean="0"/>
              <a:t>2021-06-23</a:t>
            </a:fld>
            <a:endParaRPr lang="fr-CA"/>
          </a:p>
        </p:txBody>
      </p:sp>
      <p:sp>
        <p:nvSpPr>
          <p:cNvPr id="6" name="Espace réservé du pied de page 5">
            <a:extLst>
              <a:ext uri="{FF2B5EF4-FFF2-40B4-BE49-F238E27FC236}">
                <a16:creationId xmlns:a16="http://schemas.microsoft.com/office/drawing/2014/main" id="{C84B29A4-4652-4C81-8475-EE2D6478FF0F}"/>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903E55AC-23D2-47EE-9B2F-F213C87E68D3}"/>
              </a:ext>
            </a:extLst>
          </p:cNvPr>
          <p:cNvSpPr>
            <a:spLocks noGrp="1"/>
          </p:cNvSpPr>
          <p:nvPr>
            <p:ph type="sldNum" sz="quarter" idx="12"/>
          </p:nvPr>
        </p:nvSpPr>
        <p:spPr/>
        <p:txBody>
          <a:bodyPr/>
          <a:lstStyle/>
          <a:p>
            <a:fld id="{300534BD-B7D9-47C8-A569-CBBE38B5C1E9}" type="slidenum">
              <a:rPr lang="fr-CA" smtClean="0"/>
              <a:t>‹N°›</a:t>
            </a:fld>
            <a:endParaRPr lang="fr-CA"/>
          </a:p>
        </p:txBody>
      </p:sp>
    </p:spTree>
    <p:extLst>
      <p:ext uri="{BB962C8B-B14F-4D97-AF65-F5344CB8AC3E}">
        <p14:creationId xmlns:p14="http://schemas.microsoft.com/office/powerpoint/2010/main" val="2867668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956449-8A73-4B33-89D6-F5B86C4B99F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85029180-FB70-42A4-80DB-DEDD74FE0F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7DE545E3-ABBF-45C5-817C-D12C44EED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2BF8D45-D608-49CA-B2D3-9D9B3270E902}"/>
              </a:ext>
            </a:extLst>
          </p:cNvPr>
          <p:cNvSpPr>
            <a:spLocks noGrp="1"/>
          </p:cNvSpPr>
          <p:nvPr>
            <p:ph type="dt" sz="half" idx="10"/>
          </p:nvPr>
        </p:nvSpPr>
        <p:spPr/>
        <p:txBody>
          <a:bodyPr/>
          <a:lstStyle/>
          <a:p>
            <a:fld id="{3AE9C771-799B-48E9-B6DF-23CAE019E57C}" type="datetimeFigureOut">
              <a:rPr lang="fr-CA" smtClean="0"/>
              <a:t>2021-06-23</a:t>
            </a:fld>
            <a:endParaRPr lang="fr-CA"/>
          </a:p>
        </p:txBody>
      </p:sp>
      <p:sp>
        <p:nvSpPr>
          <p:cNvPr id="6" name="Espace réservé du pied de page 5">
            <a:extLst>
              <a:ext uri="{FF2B5EF4-FFF2-40B4-BE49-F238E27FC236}">
                <a16:creationId xmlns:a16="http://schemas.microsoft.com/office/drawing/2014/main" id="{34593549-0B1F-4147-91EC-A749ED46C56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785D175-5448-4AF3-AF9F-D4F95E6AEBA3}"/>
              </a:ext>
            </a:extLst>
          </p:cNvPr>
          <p:cNvSpPr>
            <a:spLocks noGrp="1"/>
          </p:cNvSpPr>
          <p:nvPr>
            <p:ph type="sldNum" sz="quarter" idx="12"/>
          </p:nvPr>
        </p:nvSpPr>
        <p:spPr/>
        <p:txBody>
          <a:bodyPr/>
          <a:lstStyle/>
          <a:p>
            <a:fld id="{300534BD-B7D9-47C8-A569-CBBE38B5C1E9}" type="slidenum">
              <a:rPr lang="fr-CA" smtClean="0"/>
              <a:t>‹N°›</a:t>
            </a:fld>
            <a:endParaRPr lang="fr-CA"/>
          </a:p>
        </p:txBody>
      </p:sp>
    </p:spTree>
    <p:extLst>
      <p:ext uri="{BB962C8B-B14F-4D97-AF65-F5344CB8AC3E}">
        <p14:creationId xmlns:p14="http://schemas.microsoft.com/office/powerpoint/2010/main" val="4009893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957FC2F-E393-4AB5-89BC-9B092B25A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C99DA2F-C719-4468-9828-8B8FB8834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94B12FF-A88E-4AC3-94DE-C0532F2AE0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E9C771-799B-48E9-B6DF-23CAE019E57C}" type="datetimeFigureOut">
              <a:rPr lang="fr-CA" smtClean="0"/>
              <a:t>2021-06-23</a:t>
            </a:fld>
            <a:endParaRPr lang="fr-CA"/>
          </a:p>
        </p:txBody>
      </p:sp>
      <p:sp>
        <p:nvSpPr>
          <p:cNvPr id="5" name="Espace réservé du pied de page 4">
            <a:extLst>
              <a:ext uri="{FF2B5EF4-FFF2-40B4-BE49-F238E27FC236}">
                <a16:creationId xmlns:a16="http://schemas.microsoft.com/office/drawing/2014/main" id="{19A37899-7941-4C40-947C-F1EA5C3742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098D8985-8AC1-4F8C-99DF-263526069D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534BD-B7D9-47C8-A569-CBBE38B5C1E9}" type="slidenum">
              <a:rPr lang="fr-CA" smtClean="0"/>
              <a:t>‹N°›</a:t>
            </a:fld>
            <a:endParaRPr lang="fr-CA"/>
          </a:p>
        </p:txBody>
      </p:sp>
    </p:spTree>
    <p:extLst>
      <p:ext uri="{BB962C8B-B14F-4D97-AF65-F5344CB8AC3E}">
        <p14:creationId xmlns:p14="http://schemas.microsoft.com/office/powerpoint/2010/main" val="16209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xml"/><Relationship Id="rId1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4.jpeg"/><Relationship Id="rId2" Type="http://schemas.openxmlformats.org/officeDocument/2006/relationships/tags" Target="../tags/tag2.xml"/><Relationship Id="rId16" Type="http://schemas.openxmlformats.org/officeDocument/2006/relationships/image" Target="../media/image3.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2.jpeg"/><Relationship Id="rId10" Type="http://schemas.openxmlformats.org/officeDocument/2006/relationships/tags" Target="../tags/tag10.xml"/><Relationship Id="rId19" Type="http://schemas.openxmlformats.org/officeDocument/2006/relationships/image" Target="../media/image5.wmf"/><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3.jpe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2.xml"/><Relationship Id="rId5" Type="http://schemas.openxmlformats.org/officeDocument/2006/relationships/tags" Target="../tags/tag49.xml"/><Relationship Id="rId4" Type="http://schemas.openxmlformats.org/officeDocument/2006/relationships/tags" Target="../tags/tag48.xml"/></Relationships>
</file>

<file path=ppt/slides/_rels/slide11.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14.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2.xml"/><Relationship Id="rId5" Type="http://schemas.openxmlformats.org/officeDocument/2006/relationships/tags" Target="../tags/tag54.xml"/><Relationship Id="rId4" Type="http://schemas.openxmlformats.org/officeDocument/2006/relationships/tags" Target="../tags/tag53.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57.xml"/><Relationship Id="rId7"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s>
</file>

<file path=ppt/slides/_rels/slide13.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16.jp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Layout" Target="../slideLayouts/slideLayout2.xml"/><Relationship Id="rId5" Type="http://schemas.openxmlformats.org/officeDocument/2006/relationships/tags" Target="../tags/tag65.xml"/><Relationship Id="rId4" Type="http://schemas.openxmlformats.org/officeDocument/2006/relationships/tags" Target="../tags/tag64.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68.xml"/><Relationship Id="rId7" Type="http://schemas.openxmlformats.org/officeDocument/2006/relationships/image" Target="../media/image17.wmf"/><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oleObject" Target="../embeddings/oleObject5.bin"/><Relationship Id="rId5" Type="http://schemas.openxmlformats.org/officeDocument/2006/relationships/slideLayout" Target="../slideLayouts/slideLayout2.xml"/><Relationship Id="rId4" Type="http://schemas.openxmlformats.org/officeDocument/2006/relationships/tags" Target="../tags/tag69.xml"/><Relationship Id="rId9" Type="http://schemas.openxmlformats.org/officeDocument/2006/relationships/image" Target="../media/image18.wmf"/></Relationships>
</file>

<file path=ppt/slides/_rels/slide15.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10.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19.jpeg"/><Relationship Id="rId5" Type="http://schemas.openxmlformats.org/officeDocument/2006/relationships/slideLayout" Target="../slideLayouts/slideLayout2.xml"/><Relationship Id="rId4" Type="http://schemas.openxmlformats.org/officeDocument/2006/relationships/tags" Target="../tags/tag73.xml"/></Relationships>
</file>

<file path=ppt/slides/_rels/slide16.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10.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20.jpeg"/><Relationship Id="rId5" Type="http://schemas.openxmlformats.org/officeDocument/2006/relationships/slideLayout" Target="../slideLayouts/slideLayout2.xml"/><Relationship Id="rId4" Type="http://schemas.openxmlformats.org/officeDocument/2006/relationships/tags" Target="../tags/tag77.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80.xml"/><Relationship Id="rId7" Type="http://schemas.openxmlformats.org/officeDocument/2006/relationships/diagramLayout" Target="../diagrams/layout1.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diagramData" Target="../diagrams/data1.xml"/><Relationship Id="rId11" Type="http://schemas.openxmlformats.org/officeDocument/2006/relationships/image" Target="../media/image21.png"/><Relationship Id="rId5" Type="http://schemas.openxmlformats.org/officeDocument/2006/relationships/slideLayout" Target="../slideLayouts/slideLayout2.xml"/><Relationship Id="rId10" Type="http://schemas.microsoft.com/office/2007/relationships/diagramDrawing" Target="../diagrams/drawing1.xml"/><Relationship Id="rId4" Type="http://schemas.openxmlformats.org/officeDocument/2006/relationships/tags" Target="../tags/tag81.xml"/><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hyperlink" Target="http://www.lagrandemarche.ca/" TargetMode="External"/></Relationships>
</file>

<file path=ppt/slides/_rels/slide2.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6.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2.xml"/><Relationship Id="rId5" Type="http://schemas.openxmlformats.org/officeDocument/2006/relationships/tags" Target="../tags/tag17.xml"/><Relationship Id="rId4"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7.wmf"/></Relationships>
</file>

<file path=ppt/slides/_rels/slide4.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tags" Target="../tags/tag21.xml"/><Relationship Id="rId7" Type="http://schemas.openxmlformats.org/officeDocument/2006/relationships/image" Target="../media/image8.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2.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tags" Target="../tags/tag26.xml"/><Relationship Id="rId7" Type="http://schemas.openxmlformats.org/officeDocument/2006/relationships/oleObject" Target="../embeddings/oleObject3.bin"/><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2.xml"/><Relationship Id="rId5" Type="http://schemas.openxmlformats.org/officeDocument/2006/relationships/tags" Target="../tags/tag28.xml"/><Relationship Id="rId4" Type="http://schemas.openxmlformats.org/officeDocument/2006/relationships/tags" Target="../tags/tag27.xml"/></Relationships>
</file>

<file path=ppt/slides/_rels/slide6.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0.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9.jpeg"/><Relationship Id="rId5" Type="http://schemas.openxmlformats.org/officeDocument/2006/relationships/slideLayout" Target="../slideLayouts/slideLayout2.xml"/><Relationship Id="rId4" Type="http://schemas.openxmlformats.org/officeDocument/2006/relationships/tags" Target="../tags/tag32.xml"/></Relationships>
</file>

<file path=ppt/slides/_rels/slide7.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tags" Target="../tags/tag36.xml"/></Relationships>
</file>

<file path=ppt/slides/_rels/slide8.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tags" Target="../tags/tag39.xml"/><Relationship Id="rId7" Type="http://schemas.openxmlformats.org/officeDocument/2006/relationships/oleObject" Target="../embeddings/oleObject4.bin"/><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Layout" Target="../slideLayouts/slideLayout2.xml"/><Relationship Id="rId5" Type="http://schemas.openxmlformats.org/officeDocument/2006/relationships/tags" Target="../tags/tag41.xml"/><Relationship Id="rId4" Type="http://schemas.openxmlformats.org/officeDocument/2006/relationships/tags" Target="../tags/tag40.xml"/></Relationships>
</file>

<file path=ppt/slides/_rels/slide9.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descr="Une image contenant personne&#10;&#10;Description générée automatiquement">
            <a:extLst>
              <a:ext uri="{FF2B5EF4-FFF2-40B4-BE49-F238E27FC236}">
                <a16:creationId xmlns:a16="http://schemas.microsoft.com/office/drawing/2014/main" id="{0543E3BB-F7F7-4588-9E0D-B426292266F5}"/>
              </a:ext>
            </a:extLst>
          </p:cNvPr>
          <p:cNvPicPr>
            <a:picLocks noChangeAspect="1"/>
          </p:cNvPicPr>
          <p:nvPr>
            <p:custDataLst>
              <p:tags r:id="rId2"/>
            </p:custDataLst>
          </p:nvPr>
        </p:nvPicPr>
        <p:blipFill rotWithShape="1">
          <a:blip r:embed="rId14">
            <a:extLst>
              <a:ext uri="{28A0092B-C50C-407E-A947-70E740481C1C}">
                <a14:useLocalDpi xmlns:a14="http://schemas.microsoft.com/office/drawing/2010/main" val="0"/>
              </a:ext>
            </a:extLst>
          </a:blip>
          <a:srcRect l="9162" r="19234"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Image 4" descr="Une image contenant herbe, champignon, extérieur&#10;&#10;Description générée automatiquement">
            <a:extLst>
              <a:ext uri="{FF2B5EF4-FFF2-40B4-BE49-F238E27FC236}">
                <a16:creationId xmlns:a16="http://schemas.microsoft.com/office/drawing/2014/main" id="{0E491EC1-D354-49C0-BFA4-077F1397C7FE}"/>
              </a:ext>
            </a:extLst>
          </p:cNvPr>
          <p:cNvPicPr>
            <a:picLocks noChangeAspect="1"/>
          </p:cNvPicPr>
          <p:nvPr>
            <p:custDataLst>
              <p:tags r:id="rId3"/>
            </p:custDataLst>
          </p:nvPr>
        </p:nvPicPr>
        <p:blipFill rotWithShape="1">
          <a:blip r:embed="rId15">
            <a:extLst>
              <a:ext uri="{28A0092B-C50C-407E-A947-70E740481C1C}">
                <a14:useLocalDpi xmlns:a14="http://schemas.microsoft.com/office/drawing/2010/main" val="0"/>
              </a:ext>
            </a:extLst>
          </a:blip>
          <a:srcRect l="2638" r="6566" b="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Image 5" descr="Une image contenant arbre, extérieur, ciel, nature&#10;&#10;Description générée automatiquement">
            <a:extLst>
              <a:ext uri="{FF2B5EF4-FFF2-40B4-BE49-F238E27FC236}">
                <a16:creationId xmlns:a16="http://schemas.microsoft.com/office/drawing/2014/main" id="{2C5C9FBB-9C50-457F-942D-2F5587DF7463}"/>
              </a:ext>
            </a:extLst>
          </p:cNvPr>
          <p:cNvPicPr>
            <a:picLocks noChangeAspect="1"/>
          </p:cNvPicPr>
          <p:nvPr>
            <p:custDataLst>
              <p:tags r:id="rId4"/>
            </p:custDataLst>
          </p:nvPr>
        </p:nvPicPr>
        <p:blipFill rotWithShape="1">
          <a:blip r:embed="rId16">
            <a:extLst>
              <a:ext uri="{28A0092B-C50C-407E-A947-70E740481C1C}">
                <a14:useLocalDpi xmlns:a14="http://schemas.microsoft.com/office/drawing/2010/main" val="0"/>
              </a:ext>
            </a:extLst>
          </a:blip>
          <a:srcRect t="27173" r="-1" b="-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75" name="Freeform: Shape 74">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7" name="Freeform: Shape 76">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DCE59A5D-4AA3-4695-B496-6AF3D83A1F75}"/>
              </a:ext>
            </a:extLst>
          </p:cNvPr>
          <p:cNvSpPr>
            <a:spLocks noGrp="1"/>
          </p:cNvSpPr>
          <p:nvPr>
            <p:ph type="ctrTitle"/>
            <p:custDataLst>
              <p:tags r:id="rId7"/>
            </p:custDataLst>
          </p:nvPr>
        </p:nvSpPr>
        <p:spPr>
          <a:xfrm>
            <a:off x="478465" y="1814508"/>
            <a:ext cx="5020056" cy="2770632"/>
          </a:xfrm>
        </p:spPr>
        <p:txBody>
          <a:bodyPr vert="horz" lIns="91440" tIns="45720" rIns="91440" bIns="45720" rtlCol="0">
            <a:normAutofit/>
          </a:bodyPr>
          <a:lstStyle/>
          <a:p>
            <a:pPr algn="l"/>
            <a:r>
              <a:rPr lang="en-US" sz="4400" b="1" dirty="0">
                <a:latin typeface="Bernard MT Condensed" panose="02050806060905020404" pitchFamily="18" charset="0"/>
              </a:rPr>
              <a:t>La Grande Marche</a:t>
            </a:r>
            <a:br>
              <a:rPr lang="en-US" sz="4400" b="1" dirty="0">
                <a:latin typeface="Bernard MT Condensed" panose="02050806060905020404" pitchFamily="18" charset="0"/>
              </a:rPr>
            </a:br>
            <a:r>
              <a:rPr lang="en-US" sz="4400" b="1" dirty="0">
                <a:latin typeface="Bernard MT Condensed" panose="02050806060905020404" pitchFamily="18" charset="0"/>
              </a:rPr>
              <a:t>pour la protection des </a:t>
            </a:r>
            <a:r>
              <a:rPr lang="en-US" sz="4400" b="1" dirty="0" err="1">
                <a:latin typeface="Bernard MT Condensed" panose="02050806060905020404" pitchFamily="18" charset="0"/>
              </a:rPr>
              <a:t>Forêts</a:t>
            </a:r>
            <a:endParaRPr lang="en-US" sz="4400" b="1" kern="1200" dirty="0">
              <a:latin typeface="Bernard MT Condensed" panose="02050806060905020404" pitchFamily="18" charset="0"/>
            </a:endParaRPr>
          </a:p>
        </p:txBody>
      </p:sp>
      <p:sp>
        <p:nvSpPr>
          <p:cNvPr id="3" name="Sous-titre 2">
            <a:extLst>
              <a:ext uri="{FF2B5EF4-FFF2-40B4-BE49-F238E27FC236}">
                <a16:creationId xmlns:a16="http://schemas.microsoft.com/office/drawing/2014/main" id="{5DE222D3-24B9-48F7-AE14-4AFDDAD5B021}"/>
              </a:ext>
            </a:extLst>
          </p:cNvPr>
          <p:cNvSpPr>
            <a:spLocks noGrp="1"/>
          </p:cNvSpPr>
          <p:nvPr>
            <p:ph type="subTitle" idx="1"/>
            <p:custDataLst>
              <p:tags r:id="rId8"/>
            </p:custDataLst>
          </p:nvPr>
        </p:nvSpPr>
        <p:spPr>
          <a:xfrm>
            <a:off x="438912" y="4690872"/>
            <a:ext cx="4919472" cy="1335024"/>
          </a:xfrm>
        </p:spPr>
        <p:txBody>
          <a:bodyPr vert="horz" lIns="91440" tIns="45720" rIns="91440" bIns="45720" rtlCol="0">
            <a:normAutofit fontScale="92500"/>
          </a:bodyPr>
          <a:lstStyle/>
          <a:p>
            <a:pPr algn="l"/>
            <a:endParaRPr lang="en-US" sz="2000" b="1" dirty="0"/>
          </a:p>
          <a:p>
            <a:pPr algn="l"/>
            <a:r>
              <a:rPr lang="en-US" sz="2000" b="1" kern="1200" dirty="0"/>
              <a:t>Alliance de </a:t>
            </a:r>
            <a:r>
              <a:rPr lang="en-US" sz="2000" b="1" kern="1200" dirty="0" err="1"/>
              <a:t>tous</a:t>
            </a:r>
            <a:r>
              <a:rPr lang="en-US" sz="2000" b="1" kern="1200" dirty="0"/>
              <a:t> les </a:t>
            </a:r>
            <a:r>
              <a:rPr lang="en-US" sz="2000" b="1" kern="1200" dirty="0" err="1"/>
              <a:t>peuples</a:t>
            </a:r>
            <a:r>
              <a:rPr lang="en-US" sz="2000" b="1" kern="1200" dirty="0"/>
              <a:t>  pour l</a:t>
            </a:r>
            <a:r>
              <a:rPr lang="fr-CA" sz="2000" b="1" kern="1200" dirty="0"/>
              <a:t>a protection des forêts et de 100</a:t>
            </a:r>
            <a:r>
              <a:rPr lang="en-US" sz="2000" b="1" kern="1200" dirty="0"/>
              <a:t> </a:t>
            </a:r>
            <a:r>
              <a:rPr lang="en-US" sz="2000" b="1" kern="1200" dirty="0" err="1"/>
              <a:t>aires</a:t>
            </a:r>
            <a:r>
              <a:rPr lang="fr-CA" sz="2000" b="1" kern="1200" dirty="0"/>
              <a:t> naturelles</a:t>
            </a:r>
            <a:r>
              <a:rPr lang="fr-CA" sz="2000" b="1" dirty="0"/>
              <a:t> riches en biodiversité </a:t>
            </a:r>
            <a:r>
              <a:rPr lang="en-US" sz="2000" b="1" kern="1200" dirty="0"/>
              <a:t>d</a:t>
            </a:r>
            <a:r>
              <a:rPr lang="fr-CA" sz="2000" b="1" kern="1200" dirty="0"/>
              <a:t>ans le</a:t>
            </a:r>
            <a:r>
              <a:rPr lang="en-US" sz="2000" b="1" kern="1200" dirty="0"/>
              <a:t> </a:t>
            </a:r>
            <a:r>
              <a:rPr lang="en-US" sz="2000" b="1" kern="1200" dirty="0" err="1"/>
              <a:t>sud</a:t>
            </a:r>
            <a:r>
              <a:rPr lang="en-US" sz="2000" b="1" kern="1200" dirty="0"/>
              <a:t> du Québec</a:t>
            </a:r>
          </a:p>
        </p:txBody>
      </p:sp>
      <p:sp>
        <p:nvSpPr>
          <p:cNvPr id="79" name="Rectangle 78">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9"/>
            </p:custDataLst>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0"/>
            </p:custDataLst>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37852675-9B69-47CC-A973-AB136CEEBA17}"/>
              </a:ext>
            </a:extLst>
          </p:cNvPr>
          <p:cNvPicPr>
            <a:picLocks noChangeAspect="1"/>
          </p:cNvPicPr>
          <p:nvPr>
            <p:custDataLst>
              <p:tags r:id="rId11"/>
            </p:custDataLst>
          </p:nvPr>
        </p:nvPicPr>
        <p:blipFill>
          <a:blip r:embed="rId17">
            <a:extLst>
              <a:ext uri="{28A0092B-C50C-407E-A947-70E740481C1C}">
                <a14:useLocalDpi xmlns:a14="http://schemas.microsoft.com/office/drawing/2010/main" val="0"/>
              </a:ext>
            </a:extLst>
          </a:blip>
          <a:stretch>
            <a:fillRect/>
          </a:stretch>
        </p:blipFill>
        <p:spPr>
          <a:xfrm>
            <a:off x="1610079" y="223341"/>
            <a:ext cx="2184484" cy="2184484"/>
          </a:xfrm>
          <a:prstGeom prst="rect">
            <a:avLst/>
          </a:prstGeom>
        </p:spPr>
      </p:pic>
      <p:graphicFrame>
        <p:nvGraphicFramePr>
          <p:cNvPr id="8" name="Objet 7">
            <a:extLst>
              <a:ext uri="{FF2B5EF4-FFF2-40B4-BE49-F238E27FC236}">
                <a16:creationId xmlns:a16="http://schemas.microsoft.com/office/drawing/2014/main" id="{F1E95E65-5D29-4420-B4FE-B996B56D20C0}"/>
              </a:ext>
            </a:extLst>
          </p:cNvPr>
          <p:cNvGraphicFramePr>
            <a:graphicFrameLocks noChangeAspect="1"/>
          </p:cNvGraphicFramePr>
          <p:nvPr>
            <p:custDataLst>
              <p:tags r:id="rId12"/>
            </p:custDataLst>
            <p:extLst>
              <p:ext uri="{D42A27DB-BD31-4B8C-83A1-F6EECF244321}">
                <p14:modId xmlns:p14="http://schemas.microsoft.com/office/powerpoint/2010/main" val="2391670741"/>
              </p:ext>
            </p:extLst>
          </p:nvPr>
        </p:nvGraphicFramePr>
        <p:xfrm>
          <a:off x="89703" y="338361"/>
          <a:ext cx="1495461" cy="713166"/>
        </p:xfrm>
        <a:graphic>
          <a:graphicData uri="http://schemas.openxmlformats.org/presentationml/2006/ole">
            <mc:AlternateContent xmlns:mc="http://schemas.openxmlformats.org/markup-compatibility/2006">
              <mc:Choice xmlns:v="urn:schemas-microsoft-com:vml" Requires="v">
                <p:oleObj name="Image" r:id="rId18" imgW="11504520" imgH="5485680" progId="Photoshop.Image.9">
                  <p:embed/>
                </p:oleObj>
              </mc:Choice>
              <mc:Fallback>
                <p:oleObj name="Image" r:id="rId18" imgW="11504520" imgH="5485680" progId="Photoshop.Image.9">
                  <p:embed/>
                  <p:pic>
                    <p:nvPicPr>
                      <p:cNvPr id="0" name=""/>
                      <p:cNvPicPr/>
                      <p:nvPr/>
                    </p:nvPicPr>
                    <p:blipFill>
                      <a:blip r:embed="rId19"/>
                      <a:stretch>
                        <a:fillRect/>
                      </a:stretch>
                    </p:blipFill>
                    <p:spPr>
                      <a:xfrm>
                        <a:off x="89703" y="338361"/>
                        <a:ext cx="1495461" cy="713166"/>
                      </a:xfrm>
                      <a:prstGeom prst="rect">
                        <a:avLst/>
                      </a:prstGeom>
                    </p:spPr>
                  </p:pic>
                </p:oleObj>
              </mc:Fallback>
            </mc:AlternateContent>
          </a:graphicData>
        </a:graphic>
      </p:graphicFrame>
    </p:spTree>
    <p:extLst>
      <p:ext uri="{BB962C8B-B14F-4D97-AF65-F5344CB8AC3E}">
        <p14:creationId xmlns:p14="http://schemas.microsoft.com/office/powerpoint/2010/main" val="116276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rande marche pour le climat: relisez notre couverture en direct | La Presse">
            <a:extLst>
              <a:ext uri="{FF2B5EF4-FFF2-40B4-BE49-F238E27FC236}">
                <a16:creationId xmlns:a16="http://schemas.microsoft.com/office/drawing/2014/main" id="{CBA1FC83-F38D-4795-A3C7-7E4D7104BDE4}"/>
              </a:ext>
            </a:extLst>
          </p:cNvPr>
          <p:cNvPicPr>
            <a:picLocks noGrp="1" noChangeAspect="1" noChangeArrowheads="1"/>
          </p:cNvPicPr>
          <p:nvPr>
            <p:ph idx="1"/>
            <p:custDataLst>
              <p:tags r:id="rId1"/>
            </p:custDataLst>
          </p:nvPr>
        </p:nvPicPr>
        <p:blipFill rotWithShape="1">
          <a:blip r:embed="rId7">
            <a:extLst>
              <a:ext uri="{28A0092B-C50C-407E-A947-70E740481C1C}">
                <a14:useLocalDpi xmlns:a14="http://schemas.microsoft.com/office/drawing/2010/main" val="0"/>
              </a:ext>
            </a:extLst>
          </a:blip>
          <a:srcRect t="11763" b="396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4CFC222-8D7B-4A40-ABBA-07CF8B3DBF9F}"/>
              </a:ext>
            </a:extLst>
          </p:cNvPr>
          <p:cNvSpPr>
            <a:spLocks noGrp="1"/>
          </p:cNvSpPr>
          <p:nvPr>
            <p:ph type="title"/>
            <p:custDataLst>
              <p:tags r:id="rId3"/>
            </p:custDataLst>
          </p:nvPr>
        </p:nvSpPr>
        <p:spPr>
          <a:xfrm>
            <a:off x="523875" y="5317240"/>
            <a:ext cx="11210925" cy="744836"/>
          </a:xfrm>
        </p:spPr>
        <p:txBody>
          <a:bodyPr vert="horz" lIns="91440" tIns="45720" rIns="91440" bIns="45720" rtlCol="0" anchor="ctr">
            <a:normAutofit/>
          </a:bodyPr>
          <a:lstStyle/>
          <a:p>
            <a:pPr algn="ctr"/>
            <a:r>
              <a:rPr lang="en-US" sz="3300" b="1">
                <a:solidFill>
                  <a:schemeClr val="tx1">
                    <a:lumMod val="85000"/>
                    <a:lumOff val="15000"/>
                  </a:schemeClr>
                </a:solidFill>
              </a:rPr>
              <a:t>C’est l’heure de se rassembler pour une grande action commune</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5"/>
            </p:custDataLst>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461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3"/>
            </p:custDataLst>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370A8E67-DF2A-491A-B5D7-80D39BD433D1}"/>
              </a:ext>
            </a:extLst>
          </p:cNvPr>
          <p:cNvSpPr>
            <a:spLocks noGrp="1"/>
          </p:cNvSpPr>
          <p:nvPr>
            <p:ph type="title"/>
            <p:custDataLst>
              <p:tags r:id="rId4"/>
            </p:custDataLst>
          </p:nvPr>
        </p:nvSpPr>
        <p:spPr>
          <a:xfrm>
            <a:off x="278297" y="1934818"/>
            <a:ext cx="4426226" cy="3458817"/>
          </a:xfrm>
        </p:spPr>
        <p:txBody>
          <a:bodyPr>
            <a:normAutofit/>
          </a:bodyPr>
          <a:lstStyle/>
          <a:p>
            <a:r>
              <a:rPr lang="fr-CA" sz="4100" b="1" dirty="0">
                <a:solidFill>
                  <a:srgbClr val="FFFFFF"/>
                </a:solidFill>
              </a:rPr>
              <a:t>Une Grande marche unissant les gens de tous les peuples et  nations</a:t>
            </a:r>
          </a:p>
        </p:txBody>
      </p:sp>
      <p:sp>
        <p:nvSpPr>
          <p:cNvPr id="3" name="Espace réservé du contenu 2">
            <a:extLst>
              <a:ext uri="{FF2B5EF4-FFF2-40B4-BE49-F238E27FC236}">
                <a16:creationId xmlns:a16="http://schemas.microsoft.com/office/drawing/2014/main" id="{0116470E-5713-4672-82B2-E16B464823EA}"/>
              </a:ext>
            </a:extLst>
          </p:cNvPr>
          <p:cNvSpPr>
            <a:spLocks noGrp="1"/>
          </p:cNvSpPr>
          <p:nvPr>
            <p:ph idx="1"/>
            <p:custDataLst>
              <p:tags r:id="rId5"/>
            </p:custDataLst>
          </p:nvPr>
        </p:nvSpPr>
        <p:spPr>
          <a:xfrm>
            <a:off x="5764696" y="815063"/>
            <a:ext cx="5844209" cy="5227873"/>
          </a:xfrm>
        </p:spPr>
        <p:txBody>
          <a:bodyPr anchor="ctr">
            <a:normAutofit/>
          </a:bodyPr>
          <a:lstStyle/>
          <a:p>
            <a:pPr marL="0" indent="0" algn="just">
              <a:buNone/>
            </a:pPr>
            <a:r>
              <a:rPr lang="fr-CA" sz="2400" b="1" i="0" u="none" strike="noStrike" dirty="0">
                <a:solidFill>
                  <a:srgbClr val="000000"/>
                </a:solidFill>
                <a:effectLst/>
                <a:latin typeface="Roboto"/>
              </a:rPr>
              <a:t>Des marcheurs partiront des 4 directions de la province pour converger vers la ville de Québec le 16 octobre 2021.</a:t>
            </a:r>
            <a:endParaRPr lang="fr-CA" sz="2400" b="1" dirty="0">
              <a:solidFill>
                <a:srgbClr val="000000"/>
              </a:solidFill>
            </a:endParaRPr>
          </a:p>
        </p:txBody>
      </p:sp>
    </p:spTree>
    <p:extLst>
      <p:ext uri="{BB962C8B-B14F-4D97-AF65-F5344CB8AC3E}">
        <p14:creationId xmlns:p14="http://schemas.microsoft.com/office/powerpoint/2010/main" val="3404663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066E93F-CF54-4F68-A5A7-EB894B62EA9B}"/>
              </a:ext>
            </a:extLst>
          </p:cNvPr>
          <p:cNvSpPr>
            <a:spLocks noGrp="1"/>
          </p:cNvSpPr>
          <p:nvPr>
            <p:ph type="title"/>
            <p:custDataLst>
              <p:tags r:id="rId2"/>
            </p:custDataLst>
          </p:nvPr>
        </p:nvSpPr>
        <p:spPr>
          <a:xfrm>
            <a:off x="411480" y="987552"/>
            <a:ext cx="4485861" cy="1088136"/>
          </a:xfrm>
        </p:spPr>
        <p:txBody>
          <a:bodyPr anchor="b">
            <a:normAutofit/>
          </a:bodyPr>
          <a:lstStyle/>
          <a:p>
            <a:r>
              <a:rPr lang="fr-CA" sz="3400" b="1" dirty="0"/>
              <a:t>À l’écoute des Premiers Peuples</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Espace réservé du contenu 2">
            <a:extLst>
              <a:ext uri="{FF2B5EF4-FFF2-40B4-BE49-F238E27FC236}">
                <a16:creationId xmlns:a16="http://schemas.microsoft.com/office/drawing/2014/main" id="{8F6B50BB-3994-4117-8F25-5EB4D5574901}"/>
              </a:ext>
            </a:extLst>
          </p:cNvPr>
          <p:cNvSpPr>
            <a:spLocks noGrp="1"/>
          </p:cNvSpPr>
          <p:nvPr>
            <p:ph idx="1"/>
            <p:custDataLst>
              <p:tags r:id="rId5"/>
            </p:custDataLst>
          </p:nvPr>
        </p:nvSpPr>
        <p:spPr>
          <a:xfrm>
            <a:off x="318053" y="2286000"/>
            <a:ext cx="4579288" cy="4215819"/>
          </a:xfrm>
        </p:spPr>
        <p:txBody>
          <a:bodyPr anchor="t">
            <a:normAutofit fontScale="92500" lnSpcReduction="20000"/>
          </a:bodyPr>
          <a:lstStyle/>
          <a:p>
            <a:pPr marL="0" indent="0">
              <a:buNone/>
            </a:pPr>
            <a:endParaRPr lang="fr-CA" sz="1800" dirty="0">
              <a:latin typeface="Roboto"/>
            </a:endParaRPr>
          </a:p>
          <a:p>
            <a:pPr marL="0" indent="0">
              <a:buNone/>
            </a:pPr>
            <a:r>
              <a:rPr lang="fr-CA" sz="2400" b="0" i="0" u="none" strike="noStrike" dirty="0">
                <a:effectLst/>
                <a:latin typeface="Roboto"/>
              </a:rPr>
              <a:t>Un des objectifs centraux de la démarche est de rassembler la diversité humaine (autochtone-allochtone, femme, homme, personnes </a:t>
            </a:r>
            <a:r>
              <a:rPr lang="fr-CA" sz="2400" dirty="0">
                <a:latin typeface="Roboto"/>
              </a:rPr>
              <a:t>qui se définissent autrement,</a:t>
            </a:r>
            <a:r>
              <a:rPr lang="fr-CA" sz="2400" b="0" i="0" u="none" strike="noStrike" dirty="0">
                <a:effectLst/>
                <a:latin typeface="Roboto"/>
              </a:rPr>
              <a:t> aînés et jeunes). </a:t>
            </a:r>
          </a:p>
          <a:p>
            <a:pPr marL="0" indent="0">
              <a:buNone/>
            </a:pPr>
            <a:r>
              <a:rPr lang="fr-CA" sz="2400" dirty="0">
                <a:latin typeface="Roboto"/>
              </a:rPr>
              <a:t>Cette marche honorera l’œuvre et la vie de William Commanda, un Grand Sage </a:t>
            </a:r>
            <a:r>
              <a:rPr lang="fr-CA" sz="2400" dirty="0" err="1">
                <a:latin typeface="Roboto"/>
              </a:rPr>
              <a:t>anishinabe</a:t>
            </a:r>
            <a:r>
              <a:rPr lang="fr-CA" sz="2400" dirty="0">
                <a:latin typeface="Roboto"/>
              </a:rPr>
              <a:t> qui a dédié sa vie à la protection de la Terre Mère et à l’unification des Peuples, ainsi que de tous les ancien(ne)s qui ont œuvré(e)s dans la même direction.</a:t>
            </a:r>
            <a:endParaRPr lang="fr-CA" sz="2400" dirty="0"/>
          </a:p>
        </p:txBody>
      </p:sp>
      <p:pic>
        <p:nvPicPr>
          <p:cNvPr id="5" name="Image 4" descr="Une image contenant personne, extérieur, gens, posant&#10;&#10;Description générée automatiquement">
            <a:extLst>
              <a:ext uri="{FF2B5EF4-FFF2-40B4-BE49-F238E27FC236}">
                <a16:creationId xmlns:a16="http://schemas.microsoft.com/office/drawing/2014/main" id="{5D096B8C-EA9A-459E-B7BD-FCC0D1A08914}"/>
              </a:ext>
            </a:extLst>
          </p:cNvPr>
          <p:cNvPicPr>
            <a:picLocks noChangeAspect="1"/>
          </p:cNvPicPr>
          <p:nvPr>
            <p:custDataLst>
              <p:tags r:id="rId6"/>
            </p:custDataLst>
          </p:nvPr>
        </p:nvPicPr>
        <p:blipFill rotWithShape="1">
          <a:blip r:embed="rId8">
            <a:extLst>
              <a:ext uri="{28A0092B-C50C-407E-A947-70E740481C1C}">
                <a14:useLocalDpi xmlns:a14="http://schemas.microsoft.com/office/drawing/2010/main" val="0"/>
              </a:ext>
            </a:extLst>
          </a:blip>
          <a:srcRect r="-2" b="2528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315540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carte&#10;&#10;Description générée automatiquement">
            <a:extLst>
              <a:ext uri="{FF2B5EF4-FFF2-40B4-BE49-F238E27FC236}">
                <a16:creationId xmlns:a16="http://schemas.microsoft.com/office/drawing/2014/main" id="{7136F367-C620-4C75-A173-288A03ADED4E}"/>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t="6905" b="5547"/>
          <a:stretch/>
        </p:blipFill>
        <p:spPr>
          <a:xfrm>
            <a:off x="20" y="10"/>
            <a:ext cx="12191979" cy="6857989"/>
          </a:xfrm>
          <a:prstGeom prst="rect">
            <a:avLst/>
          </a:prstGeom>
        </p:spPr>
      </p:pic>
      <p:sp>
        <p:nvSpPr>
          <p:cNvPr id="3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id="{20B0A163-C4B4-4E5E-88EB-A6950737F74D}"/>
              </a:ext>
            </a:extLst>
          </p:cNvPr>
          <p:cNvSpPr>
            <a:spLocks noGrp="1"/>
          </p:cNvSpPr>
          <p:nvPr>
            <p:ph type="title"/>
            <p:custDataLst>
              <p:tags r:id="rId3"/>
            </p:custDataLst>
          </p:nvPr>
        </p:nvSpPr>
        <p:spPr>
          <a:xfrm>
            <a:off x="709448" y="1913950"/>
            <a:ext cx="4204137" cy="1342754"/>
          </a:xfrm>
        </p:spPr>
        <p:txBody>
          <a:bodyPr>
            <a:normAutofit/>
          </a:bodyPr>
          <a:lstStyle/>
          <a:p>
            <a:pPr algn="ctr"/>
            <a:r>
              <a:rPr lang="fr-CA" sz="2800" b="1" i="0" u="none" strike="noStrike">
                <a:effectLst/>
                <a:latin typeface="Arial" panose="020B0604020202020204" pitchFamily="34" charset="0"/>
              </a:rPr>
              <a:t>Sur une route où l’on cultive l’humilité et l’empathie</a:t>
            </a:r>
            <a:endParaRPr lang="fr-CA" sz="2800"/>
          </a:p>
        </p:txBody>
      </p:sp>
      <p:cxnSp>
        <p:nvCxnSpPr>
          <p:cNvPr id="33" name="Straight Connector 3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4"/>
            </p:custDataLst>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200DF609-B334-425B-9696-2B8AE0618099}"/>
              </a:ext>
            </a:extLst>
          </p:cNvPr>
          <p:cNvSpPr>
            <a:spLocks noGrp="1"/>
          </p:cNvSpPr>
          <p:nvPr>
            <p:ph idx="1"/>
            <p:custDataLst>
              <p:tags r:id="rId5"/>
            </p:custDataLst>
          </p:nvPr>
        </p:nvSpPr>
        <p:spPr>
          <a:xfrm>
            <a:off x="525516" y="3417573"/>
            <a:ext cx="4593021" cy="2619839"/>
          </a:xfrm>
        </p:spPr>
        <p:txBody>
          <a:bodyPr anchor="ctr">
            <a:normAutofit/>
          </a:bodyPr>
          <a:lstStyle/>
          <a:p>
            <a:pPr marL="0" indent="0">
              <a:buNone/>
            </a:pPr>
            <a:r>
              <a:rPr lang="fr-CA" sz="1800" b="0" i="0" u="none" strike="noStrike">
                <a:effectLst/>
                <a:latin typeface="Arial" panose="020B0604020202020204" pitchFamily="34" charset="0"/>
              </a:rPr>
              <a:t>Certains petits groupes partiront de loin (effectuant jusqu’à plus d’un mois de marche) et chemin faisant</a:t>
            </a:r>
            <a:r>
              <a:rPr lang="fr-CA" sz="1800" b="0" i="0" u="none" strike="noStrike">
                <a:effectLst/>
                <a:latin typeface="Roboto"/>
              </a:rPr>
              <a:t>, ils rencontreront de nombreuses personnes et récolteront leurs visions pour un monde qui embrasse la bio-diversité.</a:t>
            </a:r>
            <a:endParaRPr lang="fr-CA" sz="1800"/>
          </a:p>
        </p:txBody>
      </p:sp>
    </p:spTree>
    <p:extLst>
      <p:ext uri="{BB962C8B-B14F-4D97-AF65-F5344CB8AC3E}">
        <p14:creationId xmlns:p14="http://schemas.microsoft.com/office/powerpoint/2010/main" val="3138785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5D0380-80F4-4166-9054-5478C2B93F81}"/>
              </a:ext>
            </a:extLst>
          </p:cNvPr>
          <p:cNvSpPr>
            <a:spLocks noGrp="1"/>
          </p:cNvSpPr>
          <p:nvPr>
            <p:ph type="title"/>
            <p:custDataLst>
              <p:tags r:id="rId1"/>
            </p:custDataLst>
          </p:nvPr>
        </p:nvSpPr>
        <p:spPr/>
        <p:txBody>
          <a:bodyPr>
            <a:normAutofit/>
          </a:bodyPr>
          <a:lstStyle/>
          <a:p>
            <a:r>
              <a:rPr lang="fr-CA" sz="3600" b="1" dirty="0"/>
              <a:t>                À l’écoute des jeunes et de la nature</a:t>
            </a:r>
          </a:p>
        </p:txBody>
      </p:sp>
      <p:sp>
        <p:nvSpPr>
          <p:cNvPr id="3" name="Espace réservé du contenu 2">
            <a:extLst>
              <a:ext uri="{FF2B5EF4-FFF2-40B4-BE49-F238E27FC236}">
                <a16:creationId xmlns:a16="http://schemas.microsoft.com/office/drawing/2014/main" id="{0871F3AC-B767-49B3-A99E-C2F6DD498D7C}"/>
              </a:ext>
            </a:extLst>
          </p:cNvPr>
          <p:cNvSpPr>
            <a:spLocks noGrp="1"/>
          </p:cNvSpPr>
          <p:nvPr>
            <p:ph idx="1"/>
            <p:custDataLst>
              <p:tags r:id="rId2"/>
            </p:custDataLst>
          </p:nvPr>
        </p:nvSpPr>
        <p:spPr>
          <a:xfrm>
            <a:off x="838200" y="1510748"/>
            <a:ext cx="10515600" cy="4531278"/>
          </a:xfrm>
        </p:spPr>
        <p:txBody>
          <a:bodyPr>
            <a:normAutofit/>
          </a:bodyPr>
          <a:lstStyle/>
          <a:p>
            <a:pPr marL="0" indent="0" algn="just">
              <a:buNone/>
            </a:pPr>
            <a:r>
              <a:rPr lang="fr-CA" sz="2400" dirty="0">
                <a:solidFill>
                  <a:schemeClr val="tx1">
                    <a:alpha val="80000"/>
                  </a:schemeClr>
                </a:solidFill>
                <a:latin typeface="Roboto"/>
              </a:rPr>
              <a:t>D</a:t>
            </a:r>
            <a:r>
              <a:rPr lang="fr-CA" sz="2400" b="0" i="0" u="none" strike="noStrike" dirty="0">
                <a:solidFill>
                  <a:schemeClr val="tx1">
                    <a:alpha val="80000"/>
                  </a:schemeClr>
                </a:solidFill>
                <a:effectLst/>
                <a:latin typeface="Roboto"/>
              </a:rPr>
              <a:t>es dessins d’enfants représentant des espèces emblématiques et des espèces menacées de la faune et de la flore seront remis aux marcheurs. Aussi, les jeunes auront la chance d’être entendus et considérés au sujet de leurs préoccupations environnementales, plus particulièrement au sujet de la biodiversité. Tout cela à travers le projet </a:t>
            </a:r>
            <a:r>
              <a:rPr lang="fr-CA" sz="2400" dirty="0">
                <a:solidFill>
                  <a:schemeClr val="tx1">
                    <a:alpha val="80000"/>
                  </a:schemeClr>
                </a:solidFill>
                <a:latin typeface="Roboto"/>
              </a:rPr>
              <a:t>é</a:t>
            </a:r>
            <a:r>
              <a:rPr lang="fr-CA" sz="2400" b="0" i="0" u="none" strike="noStrike" dirty="0">
                <a:solidFill>
                  <a:schemeClr val="tx1">
                    <a:alpha val="80000"/>
                  </a:schemeClr>
                </a:solidFill>
                <a:effectLst/>
                <a:latin typeface="Roboto"/>
              </a:rPr>
              <a:t>ducatif  </a:t>
            </a:r>
            <a:r>
              <a:rPr lang="fr-CA" sz="2400" b="1" i="1" u="none" strike="noStrike" dirty="0">
                <a:solidFill>
                  <a:schemeClr val="tx1">
                    <a:alpha val="80000"/>
                  </a:schemeClr>
                </a:solidFill>
                <a:effectLst/>
                <a:latin typeface="Tempus Sans ITC" panose="04020404030D07020202" pitchFamily="82" charset="0"/>
              </a:rPr>
              <a:t>Toi mon espèce Rare</a:t>
            </a:r>
            <a:r>
              <a:rPr lang="fr-CA" sz="2400" b="1" i="0" u="none" strike="noStrike" dirty="0">
                <a:solidFill>
                  <a:schemeClr val="tx1">
                    <a:alpha val="80000"/>
                  </a:schemeClr>
                </a:solidFill>
                <a:effectLst/>
                <a:latin typeface="Roboto"/>
              </a:rPr>
              <a:t>, </a:t>
            </a:r>
            <a:r>
              <a:rPr lang="fr-CA" sz="2400" b="0" i="0" u="none" strike="noStrike" dirty="0">
                <a:solidFill>
                  <a:schemeClr val="tx1">
                    <a:alpha val="80000"/>
                  </a:schemeClr>
                </a:solidFill>
                <a:effectLst/>
                <a:latin typeface="Roboto"/>
              </a:rPr>
              <a:t>finaliste pour le prix Demain le Québec de la Fondation David Suzuki.</a:t>
            </a:r>
            <a:endParaRPr lang="fr-CA" sz="2400" dirty="0"/>
          </a:p>
        </p:txBody>
      </p:sp>
      <p:graphicFrame>
        <p:nvGraphicFramePr>
          <p:cNvPr id="6" name="Objet 5">
            <a:extLst>
              <a:ext uri="{FF2B5EF4-FFF2-40B4-BE49-F238E27FC236}">
                <a16:creationId xmlns:a16="http://schemas.microsoft.com/office/drawing/2014/main" id="{021A8C31-9195-419D-AC71-5FC8E847A876}"/>
              </a:ext>
            </a:extLst>
          </p:cNvPr>
          <p:cNvGraphicFramePr>
            <a:graphicFrameLocks noChangeAspect="1"/>
          </p:cNvGraphicFramePr>
          <p:nvPr>
            <p:custDataLst>
              <p:tags r:id="rId3"/>
            </p:custDataLst>
            <p:extLst>
              <p:ext uri="{D42A27DB-BD31-4B8C-83A1-F6EECF244321}">
                <p14:modId xmlns:p14="http://schemas.microsoft.com/office/powerpoint/2010/main" val="2333282471"/>
              </p:ext>
            </p:extLst>
          </p:nvPr>
        </p:nvGraphicFramePr>
        <p:xfrm>
          <a:off x="1264530" y="4265613"/>
          <a:ext cx="4064000" cy="2046287"/>
        </p:xfrm>
        <a:graphic>
          <a:graphicData uri="http://schemas.openxmlformats.org/presentationml/2006/ole">
            <mc:AlternateContent xmlns:mc="http://schemas.openxmlformats.org/markup-compatibility/2006">
              <mc:Choice xmlns:v="urn:schemas-microsoft-com:vml" Requires="v">
                <p:oleObj name="Image" r:id="rId6" imgW="4063680" imgH="2046960" progId="Photoshop.Image.9">
                  <p:embed/>
                </p:oleObj>
              </mc:Choice>
              <mc:Fallback>
                <p:oleObj name="Image" r:id="rId6" imgW="4063680" imgH="2046960" progId="Photoshop.Image.9">
                  <p:embed/>
                  <p:pic>
                    <p:nvPicPr>
                      <p:cNvPr id="6" name="Objet 5">
                        <a:extLst>
                          <a:ext uri="{FF2B5EF4-FFF2-40B4-BE49-F238E27FC236}">
                            <a16:creationId xmlns:a16="http://schemas.microsoft.com/office/drawing/2014/main" id="{021A8C31-9195-419D-AC71-5FC8E847A876}"/>
                          </a:ext>
                        </a:extLst>
                      </p:cNvPr>
                      <p:cNvPicPr/>
                      <p:nvPr/>
                    </p:nvPicPr>
                    <p:blipFill>
                      <a:blip r:embed="rId7"/>
                      <a:stretch>
                        <a:fillRect/>
                      </a:stretch>
                    </p:blipFill>
                    <p:spPr>
                      <a:xfrm>
                        <a:off x="1264530" y="4265613"/>
                        <a:ext cx="4064000" cy="2046287"/>
                      </a:xfrm>
                      <a:prstGeom prst="rect">
                        <a:avLst/>
                      </a:prstGeom>
                    </p:spPr>
                  </p:pic>
                </p:oleObj>
              </mc:Fallback>
            </mc:AlternateContent>
          </a:graphicData>
        </a:graphic>
      </p:graphicFrame>
      <p:graphicFrame>
        <p:nvGraphicFramePr>
          <p:cNvPr id="10" name="Objet 9">
            <a:extLst>
              <a:ext uri="{FF2B5EF4-FFF2-40B4-BE49-F238E27FC236}">
                <a16:creationId xmlns:a16="http://schemas.microsoft.com/office/drawing/2014/main" id="{977DC59D-3D5E-4F6A-8DE5-E4B1F2403FE9}"/>
              </a:ext>
            </a:extLst>
          </p:cNvPr>
          <p:cNvGraphicFramePr>
            <a:graphicFrameLocks noChangeAspect="1"/>
          </p:cNvGraphicFramePr>
          <p:nvPr>
            <p:custDataLst>
              <p:tags r:id="rId4"/>
            </p:custDataLst>
            <p:extLst>
              <p:ext uri="{D42A27DB-BD31-4B8C-83A1-F6EECF244321}">
                <p14:modId xmlns:p14="http://schemas.microsoft.com/office/powerpoint/2010/main" val="482573020"/>
              </p:ext>
            </p:extLst>
          </p:nvPr>
        </p:nvGraphicFramePr>
        <p:xfrm>
          <a:off x="7407964" y="3946739"/>
          <a:ext cx="2865669" cy="2724864"/>
        </p:xfrm>
        <a:graphic>
          <a:graphicData uri="http://schemas.openxmlformats.org/presentationml/2006/ole">
            <mc:AlternateContent xmlns:mc="http://schemas.openxmlformats.org/markup-compatibility/2006">
              <mc:Choice xmlns:v="urn:schemas-microsoft-com:vml" Requires="v">
                <p:oleObj name="Image" r:id="rId8" imgW="4038120" imgH="3840120" progId="Photoshop.Image.9">
                  <p:embed/>
                </p:oleObj>
              </mc:Choice>
              <mc:Fallback>
                <p:oleObj name="Image" r:id="rId8" imgW="4038120" imgH="3840120" progId="Photoshop.Image.9">
                  <p:embed/>
                  <p:pic>
                    <p:nvPicPr>
                      <p:cNvPr id="10" name="Objet 9">
                        <a:extLst>
                          <a:ext uri="{FF2B5EF4-FFF2-40B4-BE49-F238E27FC236}">
                            <a16:creationId xmlns:a16="http://schemas.microsoft.com/office/drawing/2014/main" id="{977DC59D-3D5E-4F6A-8DE5-E4B1F2403FE9}"/>
                          </a:ext>
                        </a:extLst>
                      </p:cNvPr>
                      <p:cNvPicPr/>
                      <p:nvPr/>
                    </p:nvPicPr>
                    <p:blipFill>
                      <a:blip r:embed="rId9"/>
                      <a:stretch>
                        <a:fillRect/>
                      </a:stretch>
                    </p:blipFill>
                    <p:spPr>
                      <a:xfrm>
                        <a:off x="7407964" y="3946739"/>
                        <a:ext cx="2865669" cy="2724864"/>
                      </a:xfrm>
                      <a:prstGeom prst="rect">
                        <a:avLst/>
                      </a:prstGeom>
                    </p:spPr>
                  </p:pic>
                </p:oleObj>
              </mc:Fallback>
            </mc:AlternateContent>
          </a:graphicData>
        </a:graphic>
      </p:graphicFrame>
    </p:spTree>
    <p:extLst>
      <p:ext uri="{BB962C8B-B14F-4D97-AF65-F5344CB8AC3E}">
        <p14:creationId xmlns:p14="http://schemas.microsoft.com/office/powerpoint/2010/main" val="2916139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extérieur, champignon, fermer&#10;&#10;Description générée automatiquement">
            <a:extLst>
              <a:ext uri="{FF2B5EF4-FFF2-40B4-BE49-F238E27FC236}">
                <a16:creationId xmlns:a16="http://schemas.microsoft.com/office/drawing/2014/main" id="{EA7C8B1B-A314-4627-98DA-714FDA524911}"/>
              </a:ext>
            </a:extLst>
          </p:cNvPr>
          <p:cNvPicPr>
            <a:picLocks noChangeAspect="1"/>
          </p:cNvPicPr>
          <p:nvPr>
            <p:custDataLst>
              <p:tags r:id="rId1"/>
            </p:custDataLst>
          </p:nvPr>
        </p:nvPicPr>
        <p:blipFill rotWithShape="1">
          <a:blip r:embed="rId6">
            <a:alphaModFix/>
            <a:extLst>
              <a:ext uri="{28A0092B-C50C-407E-A947-70E740481C1C}">
                <a14:useLocalDpi xmlns:a14="http://schemas.microsoft.com/office/drawing/2010/main" val="0"/>
              </a:ext>
            </a:extLst>
          </a:blip>
          <a:srcRect l="17" r="19543" b="1"/>
          <a:stretch/>
        </p:blipFill>
        <p:spPr>
          <a:xfrm rot="5400000">
            <a:off x="5565619" y="231924"/>
            <a:ext cx="6858000" cy="6394152"/>
          </a:xfrm>
          <a:prstGeom prst="rect">
            <a:avLst/>
          </a:prstGeom>
        </p:spPr>
      </p:pic>
      <p:pic>
        <p:nvPicPr>
          <p:cNvPr id="16"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re 1">
            <a:extLst>
              <a:ext uri="{FF2B5EF4-FFF2-40B4-BE49-F238E27FC236}">
                <a16:creationId xmlns:a16="http://schemas.microsoft.com/office/drawing/2014/main" id="{E6AC27F1-A1EE-4425-AF3A-732EBF5EEE7E}"/>
              </a:ext>
            </a:extLst>
          </p:cNvPr>
          <p:cNvSpPr>
            <a:spLocks noGrp="1"/>
          </p:cNvSpPr>
          <p:nvPr>
            <p:ph type="title"/>
            <p:custDataLst>
              <p:tags r:id="rId3"/>
            </p:custDataLst>
          </p:nvPr>
        </p:nvSpPr>
        <p:spPr>
          <a:xfrm>
            <a:off x="662278" y="960479"/>
            <a:ext cx="4992240" cy="1311664"/>
          </a:xfrm>
        </p:spPr>
        <p:txBody>
          <a:bodyPr>
            <a:normAutofit/>
          </a:bodyPr>
          <a:lstStyle/>
          <a:p>
            <a:r>
              <a:rPr lang="fr-CA" sz="2800" b="1" i="0" u="none" strike="noStrike" dirty="0">
                <a:solidFill>
                  <a:srgbClr val="000000"/>
                </a:solidFill>
                <a:effectLst/>
                <a:latin typeface="Arial" panose="020B0604020202020204" pitchFamily="34" charset="0"/>
              </a:rPr>
              <a:t>Ensemble nous partageons une seule planète</a:t>
            </a:r>
            <a:endParaRPr lang="fr-CA" sz="2800" b="1" dirty="0">
              <a:solidFill>
                <a:srgbClr val="000000"/>
              </a:solidFill>
            </a:endParaRPr>
          </a:p>
        </p:txBody>
      </p:sp>
      <p:sp>
        <p:nvSpPr>
          <p:cNvPr id="3" name="Espace réservé du contenu 2">
            <a:extLst>
              <a:ext uri="{FF2B5EF4-FFF2-40B4-BE49-F238E27FC236}">
                <a16:creationId xmlns:a16="http://schemas.microsoft.com/office/drawing/2014/main" id="{5D0D636A-2942-41CC-A8C3-A5ED107539FC}"/>
              </a:ext>
            </a:extLst>
          </p:cNvPr>
          <p:cNvSpPr>
            <a:spLocks noGrp="1"/>
          </p:cNvSpPr>
          <p:nvPr>
            <p:ph idx="1"/>
            <p:custDataLst>
              <p:tags r:id="rId4"/>
            </p:custDataLst>
          </p:nvPr>
        </p:nvSpPr>
        <p:spPr>
          <a:xfrm>
            <a:off x="304801" y="2272142"/>
            <a:ext cx="5349718" cy="3797354"/>
          </a:xfrm>
        </p:spPr>
        <p:txBody>
          <a:bodyPr anchor="ctr">
            <a:normAutofit/>
          </a:bodyPr>
          <a:lstStyle/>
          <a:p>
            <a:pPr marL="0" indent="0" algn="just">
              <a:buNone/>
            </a:pPr>
            <a:r>
              <a:rPr lang="fr-CA" sz="2400" dirty="0">
                <a:solidFill>
                  <a:srgbClr val="000000"/>
                </a:solidFill>
                <a:latin typeface="Arial" panose="020B0604020202020204" pitchFamily="34" charset="0"/>
              </a:rPr>
              <a:t>À destination, lors de la dernière journée de la Grande Marche, aura lieu </a:t>
            </a:r>
            <a:r>
              <a:rPr lang="fr-CA" sz="2400" b="0" i="0" u="none" strike="noStrike" dirty="0">
                <a:solidFill>
                  <a:srgbClr val="000000"/>
                </a:solidFill>
                <a:effectLst/>
                <a:latin typeface="Arial" panose="020B0604020202020204" pitchFamily="34" charset="0"/>
              </a:rPr>
              <a:t>un rassemblement de dans lequel se joindront tous les organismes et citoyens désirant multiplier les voix pour la protection du territoire.</a:t>
            </a:r>
            <a:endParaRPr lang="fr-CA" sz="2400" dirty="0">
              <a:solidFill>
                <a:srgbClr val="000000"/>
              </a:solidFill>
            </a:endParaRPr>
          </a:p>
        </p:txBody>
      </p:sp>
    </p:spTree>
    <p:extLst>
      <p:ext uri="{BB962C8B-B14F-4D97-AF65-F5344CB8AC3E}">
        <p14:creationId xmlns:p14="http://schemas.microsoft.com/office/powerpoint/2010/main" val="131088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plante, extérieur, fleur, herbe&#10;&#10;Description générée automatiquement">
            <a:extLst>
              <a:ext uri="{FF2B5EF4-FFF2-40B4-BE49-F238E27FC236}">
                <a16:creationId xmlns:a16="http://schemas.microsoft.com/office/drawing/2014/main" id="{B00CE1E6-98F1-4368-9178-AC435F887218}"/>
              </a:ext>
            </a:extLst>
          </p:cNvPr>
          <p:cNvPicPr>
            <a:picLocks noChangeAspect="1"/>
          </p:cNvPicPr>
          <p:nvPr>
            <p:custDataLst>
              <p:tags r:id="rId1"/>
            </p:custDataLst>
          </p:nvPr>
        </p:nvPicPr>
        <p:blipFill rotWithShape="1">
          <a:blip r:embed="rId6">
            <a:alphaModFix/>
            <a:extLst>
              <a:ext uri="{28A0092B-C50C-407E-A947-70E740481C1C}">
                <a14:useLocalDpi xmlns:a14="http://schemas.microsoft.com/office/drawing/2010/main" val="0"/>
              </a:ext>
            </a:extLst>
          </a:blip>
          <a:srcRect l="19813" r="10260"/>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re 1">
            <a:extLst>
              <a:ext uri="{FF2B5EF4-FFF2-40B4-BE49-F238E27FC236}">
                <a16:creationId xmlns:a16="http://schemas.microsoft.com/office/drawing/2014/main" id="{3B7D47F4-8CCE-478E-BCBC-5379E7950940}"/>
              </a:ext>
            </a:extLst>
          </p:cNvPr>
          <p:cNvSpPr>
            <a:spLocks noGrp="1"/>
          </p:cNvSpPr>
          <p:nvPr>
            <p:ph type="title"/>
            <p:custDataLst>
              <p:tags r:id="rId3"/>
            </p:custDataLst>
          </p:nvPr>
        </p:nvSpPr>
        <p:spPr>
          <a:xfrm>
            <a:off x="436515" y="960467"/>
            <a:ext cx="5755822" cy="1311664"/>
          </a:xfrm>
        </p:spPr>
        <p:txBody>
          <a:bodyPr>
            <a:normAutofit fontScale="90000"/>
          </a:bodyPr>
          <a:lstStyle/>
          <a:p>
            <a:pPr rtl="0">
              <a:spcBef>
                <a:spcPts val="1200"/>
              </a:spcBef>
              <a:spcAft>
                <a:spcPts val="0"/>
              </a:spcAft>
            </a:pPr>
            <a:r>
              <a:rPr lang="fr-CA" sz="3100" b="1" i="0" u="none" strike="noStrike" dirty="0">
                <a:solidFill>
                  <a:srgbClr val="000000"/>
                </a:solidFill>
                <a:effectLst/>
                <a:latin typeface="Arial" panose="020B0604020202020204" pitchFamily="34" charset="0"/>
              </a:rPr>
              <a:t>Nous pouvons tous nous lever ensemble et faire un pas dans la même direction </a:t>
            </a:r>
            <a:br>
              <a:rPr lang="fr-CA" sz="2800" b="1" i="0" u="none" strike="noStrike" dirty="0">
                <a:solidFill>
                  <a:srgbClr val="000000"/>
                </a:solidFill>
                <a:latin typeface="Arial" panose="020B0604020202020204" pitchFamily="34" charset="0"/>
              </a:rPr>
            </a:br>
            <a:br>
              <a:rPr lang="fr-CA" sz="2800" b="1" i="0" u="none" strike="noStrike" dirty="0">
                <a:solidFill>
                  <a:srgbClr val="000000"/>
                </a:solidFill>
                <a:latin typeface="Arial" panose="020B0604020202020204" pitchFamily="34" charset="0"/>
              </a:rPr>
            </a:br>
            <a:r>
              <a:rPr lang="fr-CA" sz="2800" b="1" i="0" u="none" strike="noStrike" dirty="0">
                <a:solidFill>
                  <a:srgbClr val="000000"/>
                </a:solidFill>
                <a:latin typeface="Arial" panose="020B0604020202020204" pitchFamily="34" charset="0"/>
              </a:rPr>
              <a:t>    </a:t>
            </a:r>
            <a:r>
              <a:rPr lang="fr-CA" sz="2800" b="1" dirty="0">
                <a:solidFill>
                  <a:srgbClr val="000000"/>
                </a:solidFill>
                <a:effectLst/>
              </a:rPr>
              <a:t> </a:t>
            </a:r>
            <a:r>
              <a:rPr lang="fr-CA" sz="3100" b="1" i="0" u="none" strike="noStrike" dirty="0">
                <a:solidFill>
                  <a:srgbClr val="000000"/>
                </a:solidFill>
                <a:effectLst/>
                <a:latin typeface="Arial" panose="020B0604020202020204" pitchFamily="34" charset="0"/>
              </a:rPr>
              <a:t>Ensemble pour le territoire</a:t>
            </a:r>
            <a:br>
              <a:rPr lang="fr-CA" sz="1400" b="0" dirty="0">
                <a:solidFill>
                  <a:srgbClr val="000000"/>
                </a:solidFill>
                <a:effectLst/>
              </a:rPr>
            </a:br>
            <a:br>
              <a:rPr lang="fr-CA" sz="1400" dirty="0">
                <a:solidFill>
                  <a:srgbClr val="000000"/>
                </a:solidFill>
              </a:rPr>
            </a:br>
            <a:endParaRPr lang="fr-CA" sz="1400" dirty="0">
              <a:solidFill>
                <a:srgbClr val="000000"/>
              </a:solidFill>
            </a:endParaRPr>
          </a:p>
        </p:txBody>
      </p:sp>
      <p:sp>
        <p:nvSpPr>
          <p:cNvPr id="3" name="Espace réservé du contenu 2">
            <a:extLst>
              <a:ext uri="{FF2B5EF4-FFF2-40B4-BE49-F238E27FC236}">
                <a16:creationId xmlns:a16="http://schemas.microsoft.com/office/drawing/2014/main" id="{3AB8A632-F788-4D1F-AC84-4C31E64E25F5}"/>
              </a:ext>
            </a:extLst>
          </p:cNvPr>
          <p:cNvSpPr>
            <a:spLocks noGrp="1"/>
          </p:cNvSpPr>
          <p:nvPr>
            <p:ph idx="1"/>
            <p:custDataLst>
              <p:tags r:id="rId4"/>
            </p:custDataLst>
          </p:nvPr>
        </p:nvSpPr>
        <p:spPr>
          <a:xfrm>
            <a:off x="198783" y="2372139"/>
            <a:ext cx="5755822" cy="4359965"/>
          </a:xfrm>
        </p:spPr>
        <p:txBody>
          <a:bodyPr anchor="ctr">
            <a:normAutofit/>
          </a:bodyPr>
          <a:lstStyle/>
          <a:p>
            <a:pPr marL="0" indent="0" algn="just">
              <a:buNone/>
            </a:pPr>
            <a:r>
              <a:rPr lang="fr-CA" sz="2400" b="0" i="0" u="none" strike="noStrike" dirty="0">
                <a:solidFill>
                  <a:srgbClr val="000000"/>
                </a:solidFill>
                <a:effectLst/>
                <a:latin typeface="Arial" panose="020B0604020202020204" pitchFamily="34" charset="0"/>
              </a:rPr>
              <a:t>Des artistes et des </a:t>
            </a:r>
            <a:r>
              <a:rPr lang="fr-CA" sz="2400" dirty="0">
                <a:solidFill>
                  <a:srgbClr val="000000"/>
                </a:solidFill>
                <a:latin typeface="Arial" panose="020B0604020202020204" pitchFamily="34" charset="0"/>
              </a:rPr>
              <a:t>porte-parole autochtones et </a:t>
            </a:r>
            <a:r>
              <a:rPr lang="fr-CA" sz="2400" b="0" i="0" u="none" strike="noStrike" dirty="0">
                <a:solidFill>
                  <a:srgbClr val="000000"/>
                </a:solidFill>
                <a:effectLst/>
                <a:latin typeface="Arial" panose="020B0604020202020204" pitchFamily="34" charset="0"/>
              </a:rPr>
              <a:t>allochtones attendront l'assistance pour livrer un message commun. Enfin, la demande collective et la banderole de dessins seront remises en main propre à un responsable désigné à l'Assemblée nationale</a:t>
            </a:r>
            <a:r>
              <a:rPr lang="fr-CA" sz="2000" b="0" i="0" u="none" strike="noStrike" dirty="0">
                <a:solidFill>
                  <a:srgbClr val="000000"/>
                </a:solidFill>
                <a:effectLst/>
                <a:latin typeface="Arial" panose="020B0604020202020204" pitchFamily="34" charset="0"/>
              </a:rPr>
              <a:t>. </a:t>
            </a:r>
            <a:r>
              <a:rPr lang="fr-CA" sz="2400" b="0" i="0" u="none" strike="noStrike" dirty="0">
                <a:solidFill>
                  <a:srgbClr val="000000"/>
                </a:solidFill>
                <a:effectLst/>
                <a:latin typeface="Arial" panose="020B0604020202020204" pitchFamily="34" charset="0"/>
              </a:rPr>
              <a:t>Des élus  seront invités à écouter le message.</a:t>
            </a:r>
            <a:endParaRPr lang="fr-CA" sz="2400" dirty="0">
              <a:solidFill>
                <a:srgbClr val="000000"/>
              </a:solidFill>
            </a:endParaRPr>
          </a:p>
        </p:txBody>
      </p:sp>
    </p:spTree>
    <p:extLst>
      <p:ext uri="{BB962C8B-B14F-4D97-AF65-F5344CB8AC3E}">
        <p14:creationId xmlns:p14="http://schemas.microsoft.com/office/powerpoint/2010/main" val="3232261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45114C73-335D-4BA3-B3CE-6236B5F6C985}"/>
              </a:ext>
            </a:extLst>
          </p:cNvPr>
          <p:cNvSpPr>
            <a:spLocks noGrp="1"/>
          </p:cNvSpPr>
          <p:nvPr>
            <p:ph type="title"/>
            <p:custDataLst>
              <p:tags r:id="rId2"/>
            </p:custDataLst>
          </p:nvPr>
        </p:nvSpPr>
        <p:spPr>
          <a:xfrm>
            <a:off x="537994" y="461366"/>
            <a:ext cx="3808268" cy="5504688"/>
          </a:xfrm>
        </p:spPr>
        <p:txBody>
          <a:bodyPr>
            <a:normAutofit/>
          </a:bodyPr>
          <a:lstStyle/>
          <a:p>
            <a:r>
              <a:rPr lang="fr-CA" sz="5400" b="1" dirty="0">
                <a:solidFill>
                  <a:schemeClr val="bg1"/>
                </a:solidFill>
              </a:rPr>
              <a:t>Les demandes que nous faisons</a:t>
            </a:r>
            <a:endParaRPr lang="fr-CA" sz="5400" dirty="0">
              <a:solidFill>
                <a:schemeClr val="bg1"/>
              </a:solidFill>
            </a:endParaRPr>
          </a:p>
        </p:txBody>
      </p:sp>
      <p:graphicFrame>
        <p:nvGraphicFramePr>
          <p:cNvPr id="5" name="Espace réservé du contenu 2">
            <a:extLst>
              <a:ext uri="{FF2B5EF4-FFF2-40B4-BE49-F238E27FC236}">
                <a16:creationId xmlns:a16="http://schemas.microsoft.com/office/drawing/2014/main" id="{C7346E31-7F4F-4B98-B13E-5E99675114E3}"/>
              </a:ext>
            </a:extLst>
          </p:cNvPr>
          <p:cNvGraphicFramePr>
            <a:graphicFrameLocks noGrp="1"/>
          </p:cNvGraphicFramePr>
          <p:nvPr>
            <p:ph idx="1"/>
            <p:custDataLst>
              <p:tags r:id="rId3"/>
            </p:custDataLst>
            <p:extLst>
              <p:ext uri="{D42A27DB-BD31-4B8C-83A1-F6EECF244321}">
                <p14:modId xmlns:p14="http://schemas.microsoft.com/office/powerpoint/2010/main" val="603775322"/>
              </p:ext>
            </p:extLst>
          </p:nvPr>
        </p:nvGraphicFramePr>
        <p:xfrm>
          <a:off x="5234610" y="92765"/>
          <a:ext cx="6785112" cy="66525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Image 5" descr="Une image contenant texte, pièce de monnaie, produit céramique, porcelaine&#10;&#10;Description générée automatiquement">
            <a:extLst>
              <a:ext uri="{FF2B5EF4-FFF2-40B4-BE49-F238E27FC236}">
                <a16:creationId xmlns:a16="http://schemas.microsoft.com/office/drawing/2014/main" id="{BDE568BC-F7CF-4EB5-8071-8DBC441F24D5}"/>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2915478" y="4803084"/>
            <a:ext cx="1942273" cy="1942273"/>
          </a:xfrm>
          <a:prstGeom prst="rect">
            <a:avLst/>
          </a:prstGeom>
        </p:spPr>
      </p:pic>
    </p:spTree>
    <p:extLst>
      <p:ext uri="{BB962C8B-B14F-4D97-AF65-F5344CB8AC3E}">
        <p14:creationId xmlns:p14="http://schemas.microsoft.com/office/powerpoint/2010/main" val="73944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B6B95-0288-4FA3-BF79-A6906C541697}"/>
              </a:ext>
            </a:extLst>
          </p:cNvPr>
          <p:cNvSpPr>
            <a:spLocks noGrp="1"/>
          </p:cNvSpPr>
          <p:nvPr>
            <p:ph type="title"/>
            <p:custDataLst>
              <p:tags r:id="rId1"/>
            </p:custDataLst>
          </p:nvPr>
        </p:nvSpPr>
        <p:spPr/>
        <p:txBody>
          <a:bodyPr/>
          <a:lstStyle/>
          <a:p>
            <a:r>
              <a:rPr lang="fr-CA" dirty="0"/>
              <a:t>Comment vous pouvez vous impliquer</a:t>
            </a:r>
          </a:p>
        </p:txBody>
      </p:sp>
      <p:sp>
        <p:nvSpPr>
          <p:cNvPr id="3" name="Espace réservé du contenu 2">
            <a:extLst>
              <a:ext uri="{FF2B5EF4-FFF2-40B4-BE49-F238E27FC236}">
                <a16:creationId xmlns:a16="http://schemas.microsoft.com/office/drawing/2014/main" id="{90D10B41-2D5E-4092-9149-BA535F9AE276}"/>
              </a:ext>
            </a:extLst>
          </p:cNvPr>
          <p:cNvSpPr>
            <a:spLocks noGrp="1"/>
          </p:cNvSpPr>
          <p:nvPr>
            <p:ph idx="1"/>
            <p:custDataLst>
              <p:tags r:id="rId2"/>
            </p:custDataLst>
          </p:nvPr>
        </p:nvSpPr>
        <p:spPr/>
        <p:txBody>
          <a:bodyPr>
            <a:normAutofit fontScale="92500" lnSpcReduction="20000"/>
          </a:bodyPr>
          <a:lstStyle/>
          <a:p>
            <a:pPr>
              <a:buFont typeface="Wingdings" panose="05000000000000000000" pitchFamily="2" charset="2"/>
              <a:buChar char="Ø"/>
            </a:pPr>
            <a:r>
              <a:rPr lang="fr-CA" sz="2200" b="1" dirty="0"/>
              <a:t>Diffuser le message  (aide à la diffusion à grande échelle)</a:t>
            </a:r>
          </a:p>
          <a:p>
            <a:pPr>
              <a:buFont typeface="Wingdings" panose="05000000000000000000" pitchFamily="2" charset="2"/>
              <a:buChar char="Ø"/>
            </a:pPr>
            <a:r>
              <a:rPr lang="fr-CA" sz="2200" b="1" dirty="0"/>
              <a:t>Mobiliser les acteurs du milieu environnemental</a:t>
            </a:r>
          </a:p>
          <a:p>
            <a:pPr>
              <a:buFont typeface="Wingdings" panose="05000000000000000000" pitchFamily="2" charset="2"/>
              <a:buChar char="Ø"/>
            </a:pPr>
            <a:r>
              <a:rPr lang="fr-CA" sz="2200" b="1" dirty="0"/>
              <a:t>Participer à la logistique</a:t>
            </a:r>
          </a:p>
          <a:p>
            <a:pPr marL="0" indent="0">
              <a:buNone/>
            </a:pPr>
            <a:endParaRPr lang="fr-CA" sz="2200" dirty="0"/>
          </a:p>
          <a:p>
            <a:pPr marL="342900" lvl="0" indent="-342900">
              <a:spcBef>
                <a:spcPts val="345"/>
              </a:spcBef>
              <a:spcAft>
                <a:spcPts val="0"/>
              </a:spcAft>
              <a:buFont typeface="Wingdings" panose="05000000000000000000" pitchFamily="2" charset="2"/>
              <a:buChar char=""/>
            </a:pPr>
            <a:r>
              <a:rPr lang="fr-CA" sz="2200" u="none" strike="noStrike" dirty="0">
                <a:effectLst/>
                <a:ea typeface="Calibri" panose="020F0502020204030204" pitchFamily="34" charset="0"/>
                <a:cs typeface="Wingdings" panose="05000000000000000000" pitchFamily="2" charset="2"/>
              </a:rPr>
              <a:t>Joignez-vous à la marche à partir de votre région et organisez une marche à partir de votre région - inscrivez-vous sur la page web ou la page Facebook !</a:t>
            </a:r>
          </a:p>
          <a:p>
            <a:pPr marL="342900" lvl="0" indent="-342900">
              <a:buFont typeface="Wingdings" panose="05000000000000000000" pitchFamily="2" charset="2"/>
              <a:buChar char=""/>
            </a:pPr>
            <a:r>
              <a:rPr lang="fr-CA" sz="2200" u="none" strike="noStrike" dirty="0">
                <a:effectLst/>
                <a:ea typeface="Calibri" panose="020F0502020204030204" pitchFamily="34" charset="0"/>
                <a:cs typeface="Wingdings" panose="05000000000000000000" pitchFamily="2" charset="2"/>
              </a:rPr>
              <a:t>Proposez le projet éducatif aux écoles et camps de jour ( se trouve sur le site</a:t>
            </a:r>
            <a:r>
              <a:rPr lang="fr-CA" sz="2200" u="none" strike="noStrike" dirty="0">
                <a:solidFill>
                  <a:srgbClr val="0563C1"/>
                </a:solidFill>
                <a:effectLst/>
                <a:ea typeface="Calibri" panose="020F0502020204030204" pitchFamily="34" charset="0"/>
                <a:cs typeface="Wingdings" panose="05000000000000000000" pitchFamily="2" charset="2"/>
                <a:hlinkClick r:id="rId4"/>
              </a:rPr>
              <a:t> </a:t>
            </a:r>
            <a:r>
              <a:rPr lang="fr-CA" sz="2200" u="none" strike="noStrike" dirty="0">
                <a:solidFill>
                  <a:srgbClr val="1155CC"/>
                </a:solidFill>
                <a:effectLst/>
                <a:ea typeface="Calibri" panose="020F0502020204030204" pitchFamily="34" charset="0"/>
                <a:cs typeface="Wingdings" panose="05000000000000000000" pitchFamily="2" charset="2"/>
                <a:hlinkClick r:id="rId4"/>
              </a:rPr>
              <a:t>www.lagrandemarche.ca</a:t>
            </a:r>
            <a:r>
              <a:rPr lang="fr-CA" sz="2200" u="none" strike="noStrike" dirty="0">
                <a:effectLst/>
                <a:ea typeface="Calibri" panose="020F0502020204030204" pitchFamily="34" charset="0"/>
                <a:cs typeface="Wingdings" panose="05000000000000000000" pitchFamily="2" charset="2"/>
              </a:rPr>
              <a:t>)</a:t>
            </a:r>
          </a:p>
          <a:p>
            <a:pPr marL="342900" lvl="0" indent="-342900">
              <a:buFont typeface="Wingdings" panose="05000000000000000000" pitchFamily="2" charset="2"/>
              <a:buChar char=""/>
            </a:pPr>
            <a:r>
              <a:rPr lang="fr-CA" sz="2200" u="none" strike="noStrike" dirty="0">
                <a:effectLst/>
                <a:ea typeface="Calibri" panose="020F0502020204030204" pitchFamily="34" charset="0"/>
                <a:cs typeface="Wingdings" panose="05000000000000000000" pitchFamily="2" charset="2"/>
              </a:rPr>
              <a:t>Inscrivez-vous sur la page</a:t>
            </a:r>
            <a:r>
              <a:rPr lang="fr-CA" sz="2200" u="none" strike="noStrike" dirty="0">
                <a:solidFill>
                  <a:srgbClr val="0563C1"/>
                </a:solidFill>
                <a:effectLst/>
                <a:ea typeface="Calibri" panose="020F0502020204030204" pitchFamily="34" charset="0"/>
                <a:cs typeface="Wingdings" panose="05000000000000000000" pitchFamily="2" charset="2"/>
                <a:hlinkClick r:id="rId4"/>
              </a:rPr>
              <a:t> </a:t>
            </a:r>
            <a:r>
              <a:rPr lang="fr-CA" sz="2200" u="none" strike="noStrike" dirty="0">
                <a:solidFill>
                  <a:srgbClr val="1155CC"/>
                </a:solidFill>
                <a:effectLst/>
                <a:ea typeface="Calibri" panose="020F0502020204030204" pitchFamily="34" charset="0"/>
                <a:cs typeface="Wingdings" panose="05000000000000000000" pitchFamily="2" charset="2"/>
                <a:hlinkClick r:id="rId4"/>
              </a:rPr>
              <a:t>www.lagrandemarche.ca</a:t>
            </a:r>
            <a:r>
              <a:rPr lang="fr-CA" sz="2200" u="none" strike="noStrike" dirty="0">
                <a:effectLst/>
                <a:ea typeface="Calibri" panose="020F0502020204030204" pitchFamily="34" charset="0"/>
                <a:cs typeface="Wingdings" panose="05000000000000000000" pitchFamily="2" charset="2"/>
              </a:rPr>
              <a:t> et la page Facebook La Grande Marche</a:t>
            </a:r>
          </a:p>
          <a:p>
            <a:pPr marL="342900" lvl="0" indent="-342900">
              <a:buFont typeface="Wingdings" panose="05000000000000000000" pitchFamily="2" charset="2"/>
              <a:buChar char=""/>
            </a:pPr>
            <a:r>
              <a:rPr lang="fr-CA" sz="2200" u="none" strike="noStrike" dirty="0">
                <a:effectLst/>
                <a:ea typeface="Calibri" panose="020F0502020204030204" pitchFamily="34" charset="0"/>
                <a:cs typeface="Wingdings" panose="05000000000000000000" pitchFamily="2" charset="2"/>
              </a:rPr>
              <a:t>Sensibilisez les politiciens de votre région – utilisez les documents explicatifs de notre page web</a:t>
            </a:r>
          </a:p>
          <a:p>
            <a:pPr marL="342900" lvl="0" indent="-342900">
              <a:buFont typeface="Wingdings" panose="05000000000000000000" pitchFamily="2" charset="2"/>
              <a:buChar char=""/>
            </a:pPr>
            <a:r>
              <a:rPr lang="fr-CA" sz="2200" u="none" strike="noStrike" dirty="0">
                <a:effectLst/>
                <a:ea typeface="Calibri" panose="020F0502020204030204" pitchFamily="34" charset="0"/>
                <a:cs typeface="Wingdings" panose="05000000000000000000" pitchFamily="2" charset="2"/>
              </a:rPr>
              <a:t>Préparez des actions créatives, éducatives, connectées et touchantes pour cet automne</a:t>
            </a:r>
          </a:p>
          <a:p>
            <a:pPr marL="342900" lvl="0" indent="-342900">
              <a:buFont typeface="Wingdings" panose="05000000000000000000" pitchFamily="2" charset="2"/>
              <a:buChar char=""/>
            </a:pPr>
            <a:r>
              <a:rPr lang="fr-CA" sz="2200" u="none" strike="noStrike" dirty="0">
                <a:effectLst/>
                <a:ea typeface="Calibri" panose="020F0502020204030204" pitchFamily="34" charset="0"/>
                <a:cs typeface="Wingdings" panose="05000000000000000000" pitchFamily="2" charset="2"/>
              </a:rPr>
              <a:t>Créez des connexions avec les gens autour de vous sur cet enjeu et partagez l’information</a:t>
            </a:r>
          </a:p>
          <a:p>
            <a:pPr marL="342900" lvl="0" indent="-342900">
              <a:spcAft>
                <a:spcPts val="1200"/>
              </a:spcAft>
              <a:buFont typeface="Wingdings" panose="05000000000000000000" pitchFamily="2" charset="2"/>
              <a:buChar char=""/>
            </a:pPr>
            <a:r>
              <a:rPr lang="fr-CA" sz="2200" u="none" strike="noStrike" dirty="0">
                <a:effectLst/>
                <a:ea typeface="Calibri" panose="020F0502020204030204" pitchFamily="34" charset="0"/>
                <a:cs typeface="Wingdings" panose="05000000000000000000" pitchFamily="2" charset="2"/>
              </a:rPr>
              <a:t>faites un don sur notre page </a:t>
            </a:r>
            <a:r>
              <a:rPr lang="fr-CA" sz="2200" b="1" u="sng" strike="noStrike" dirty="0" err="1">
                <a:effectLst/>
                <a:ea typeface="Calibri" panose="020F0502020204030204" pitchFamily="34" charset="0"/>
                <a:cs typeface="Wingdings" panose="05000000000000000000" pitchFamily="2" charset="2"/>
              </a:rPr>
              <a:t>GofundMe</a:t>
            </a:r>
            <a:endParaRPr lang="fr-CA" sz="2200" u="none" strike="noStrike" dirty="0">
              <a:effectLst/>
              <a:ea typeface="Calibri" panose="020F0502020204030204" pitchFamily="34" charset="0"/>
              <a:cs typeface="Wingdings" panose="05000000000000000000" pitchFamily="2" charset="2"/>
            </a:endParaRPr>
          </a:p>
          <a:p>
            <a:endParaRPr lang="fr-CA" dirty="0"/>
          </a:p>
        </p:txBody>
      </p:sp>
    </p:spTree>
    <p:extLst>
      <p:ext uri="{BB962C8B-B14F-4D97-AF65-F5344CB8AC3E}">
        <p14:creationId xmlns:p14="http://schemas.microsoft.com/office/powerpoint/2010/main" val="3490983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rtemisia afra – Naturopathic Doctor News and Review">
            <a:extLst>
              <a:ext uri="{FF2B5EF4-FFF2-40B4-BE49-F238E27FC236}">
                <a16:creationId xmlns:a16="http://schemas.microsoft.com/office/drawing/2014/main" id="{FCC67D53-1242-469A-B091-A36D34D986E4}"/>
              </a:ext>
            </a:extLst>
          </p:cNvPr>
          <p:cNvPicPr>
            <a:picLocks noChangeAspect="1" noChangeArrowheads="1"/>
          </p:cNvPicPr>
          <p:nvPr>
            <p:custDataLst>
              <p:tags r:id="rId1"/>
            </p:custDataLst>
          </p:nvPr>
        </p:nvPicPr>
        <p:blipFill rotWithShape="1">
          <a:blip r:embed="rId7">
            <a:alphaModFix/>
            <a:extLst>
              <a:ext uri="{28A0092B-C50C-407E-A947-70E740481C1C}">
                <a14:useLocalDpi xmlns:a14="http://schemas.microsoft.com/office/drawing/2010/main" val="0"/>
              </a:ext>
            </a:extLst>
          </a:blip>
          <a:srcRect l="29049" r="29694" b="1"/>
          <a:stretch/>
        </p:blipFill>
        <p:spPr bwMode="auto">
          <a:xfrm>
            <a:off x="6232123" y="-22807"/>
            <a:ext cx="639415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DE1212C6-0FCC-4AF3-BD04-FC8DAB6C5A7C}"/>
              </a:ext>
            </a:extLst>
          </p:cNvPr>
          <p:cNvSpPr>
            <a:spLocks noGrp="1"/>
          </p:cNvSpPr>
          <p:nvPr>
            <p:ph type="title"/>
            <p:custDataLst>
              <p:tags r:id="rId2"/>
            </p:custDataLst>
          </p:nvPr>
        </p:nvSpPr>
        <p:spPr>
          <a:xfrm>
            <a:off x="804998" y="798445"/>
            <a:ext cx="4803636" cy="1311664"/>
          </a:xfrm>
        </p:spPr>
        <p:txBody>
          <a:bodyPr>
            <a:normAutofit/>
          </a:bodyPr>
          <a:lstStyle/>
          <a:p>
            <a:r>
              <a:rPr lang="fr-CA" b="1" i="0" u="none" strike="noStrike">
                <a:solidFill>
                  <a:srgbClr val="000000"/>
                </a:solidFill>
                <a:effectLst/>
              </a:rPr>
              <a:t>Notre vie dépend de la biodiversité</a:t>
            </a:r>
            <a:endParaRPr lang="fr-CA" b="1">
              <a:solidFill>
                <a:srgbClr val="000000"/>
              </a:solidFill>
            </a:endParaRPr>
          </a:p>
        </p:txBody>
      </p:sp>
      <p:sp>
        <p:nvSpPr>
          <p:cNvPr id="3" name="Espace réservé du contenu 2">
            <a:extLst>
              <a:ext uri="{FF2B5EF4-FFF2-40B4-BE49-F238E27FC236}">
                <a16:creationId xmlns:a16="http://schemas.microsoft.com/office/drawing/2014/main" id="{E4AB7911-6BC1-4650-9806-4C9FADAED633}"/>
              </a:ext>
            </a:extLst>
          </p:cNvPr>
          <p:cNvSpPr>
            <a:spLocks noGrp="1"/>
          </p:cNvSpPr>
          <p:nvPr>
            <p:ph idx="1"/>
            <p:custDataLst>
              <p:tags r:id="rId3"/>
            </p:custDataLst>
          </p:nvPr>
        </p:nvSpPr>
        <p:spPr>
          <a:xfrm>
            <a:off x="370113" y="2110109"/>
            <a:ext cx="5427125" cy="4614541"/>
          </a:xfrm>
        </p:spPr>
        <p:txBody>
          <a:bodyPr anchor="ctr">
            <a:normAutofit/>
          </a:bodyPr>
          <a:lstStyle/>
          <a:p>
            <a:pPr marL="0" indent="0">
              <a:buNone/>
            </a:pPr>
            <a:br>
              <a:rPr lang="fr-CA" sz="1400" dirty="0">
                <a:solidFill>
                  <a:srgbClr val="000000"/>
                </a:solidFill>
              </a:rPr>
            </a:br>
            <a:endParaRPr lang="fr-CA" sz="1400" dirty="0">
              <a:solidFill>
                <a:srgbClr val="000000"/>
              </a:solidFill>
            </a:endParaRPr>
          </a:p>
        </p:txBody>
      </p:sp>
      <p:sp>
        <p:nvSpPr>
          <p:cNvPr id="9" name="ZoneTexte 8">
            <a:extLst>
              <a:ext uri="{FF2B5EF4-FFF2-40B4-BE49-F238E27FC236}">
                <a16:creationId xmlns:a16="http://schemas.microsoft.com/office/drawing/2014/main" id="{08775C31-49F3-4C09-B7E9-ACCE0F1DFC6E}"/>
              </a:ext>
            </a:extLst>
          </p:cNvPr>
          <p:cNvSpPr txBox="1"/>
          <p:nvPr>
            <p:custDataLst>
              <p:tags r:id="rId4"/>
            </p:custDataLst>
          </p:nvPr>
        </p:nvSpPr>
        <p:spPr>
          <a:xfrm>
            <a:off x="451164" y="3060954"/>
            <a:ext cx="4922593" cy="369332"/>
          </a:xfrm>
          <a:prstGeom prst="rect">
            <a:avLst/>
          </a:prstGeom>
          <a:noFill/>
        </p:spPr>
        <p:txBody>
          <a:bodyPr wrap="square">
            <a:spAutoFit/>
          </a:bodyPr>
          <a:lstStyle/>
          <a:p>
            <a:pPr marL="0" indent="0" algn="just">
              <a:buNone/>
            </a:pPr>
            <a:r>
              <a:rPr lang="fr-CA" sz="1800" b="0" i="0" u="none" strike="noStrike" dirty="0">
                <a:solidFill>
                  <a:srgbClr val="000000"/>
                </a:solidFill>
                <a:effectLst/>
                <a:latin typeface="Arial" panose="020B0604020202020204" pitchFamily="34" charset="0"/>
              </a:rPr>
              <a:t>.</a:t>
            </a:r>
            <a:endParaRPr lang="fr-CA" sz="1800" b="0" dirty="0">
              <a:solidFill>
                <a:srgbClr val="000000"/>
              </a:solidFill>
              <a:effectLst/>
            </a:endParaRPr>
          </a:p>
        </p:txBody>
      </p:sp>
      <p:sp>
        <p:nvSpPr>
          <p:cNvPr id="13" name="ZoneTexte 12">
            <a:extLst>
              <a:ext uri="{FF2B5EF4-FFF2-40B4-BE49-F238E27FC236}">
                <a16:creationId xmlns:a16="http://schemas.microsoft.com/office/drawing/2014/main" id="{8230D811-6B04-40DB-8067-63AE6056C691}"/>
              </a:ext>
            </a:extLst>
          </p:cNvPr>
          <p:cNvSpPr txBox="1"/>
          <p:nvPr>
            <p:custDataLst>
              <p:tags r:id="rId5"/>
            </p:custDataLst>
          </p:nvPr>
        </p:nvSpPr>
        <p:spPr>
          <a:xfrm>
            <a:off x="663348" y="2373548"/>
            <a:ext cx="5214941" cy="4431983"/>
          </a:xfrm>
          <a:prstGeom prst="rect">
            <a:avLst/>
          </a:prstGeom>
          <a:noFill/>
        </p:spPr>
        <p:txBody>
          <a:bodyPr wrap="square">
            <a:spAutoFit/>
          </a:bodyPr>
          <a:lstStyle/>
          <a:p>
            <a:r>
              <a:rPr lang="fr-CA" sz="2400" b="0" i="0" u="none" strike="noStrike" dirty="0">
                <a:solidFill>
                  <a:srgbClr val="000000"/>
                </a:solidFill>
                <a:effectLst/>
                <a:latin typeface="Arial" panose="020B0604020202020204" pitchFamily="34" charset="0"/>
              </a:rPr>
              <a:t>Les animaux et les végétaux qui disparaissent à cause des activités humaines sont peut-être les remèdes d’une maladie ou d’une épidémie à venir. Et bien au-delà d’être des ressources, ces espèces jouent un rôle essentiel dans l’équilibre fragile de la nature. Intrinsèquement liée au tout, notre vie dépend de la richesse de la biodiversité</a:t>
            </a:r>
            <a:r>
              <a:rPr lang="fr-CA" sz="1800" b="0" i="0" u="none" strike="noStrike" dirty="0">
                <a:solidFill>
                  <a:srgbClr val="000000"/>
                </a:solidFill>
                <a:effectLst/>
                <a:latin typeface="Arial" panose="020B0604020202020204" pitchFamily="34" charset="0"/>
              </a:rPr>
              <a:t>..</a:t>
            </a:r>
            <a:endParaRPr lang="fr-CA" sz="1800" b="0" dirty="0">
              <a:solidFill>
                <a:srgbClr val="000000"/>
              </a:solidFill>
              <a:effectLst/>
            </a:endParaRPr>
          </a:p>
          <a:p>
            <a:endParaRPr lang="fr-CA" b="0" dirty="0">
              <a:solidFill>
                <a:srgbClr val="000000"/>
              </a:solidFill>
              <a:effectLst/>
            </a:endParaRPr>
          </a:p>
        </p:txBody>
      </p:sp>
    </p:spTree>
    <p:extLst>
      <p:ext uri="{BB962C8B-B14F-4D97-AF65-F5344CB8AC3E}">
        <p14:creationId xmlns:p14="http://schemas.microsoft.com/office/powerpoint/2010/main" val="3568911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5A3C874-6AD6-4ABA-A553-80B0B505CB1C}"/>
              </a:ext>
            </a:extLst>
          </p:cNvPr>
          <p:cNvSpPr>
            <a:spLocks noGrp="1"/>
          </p:cNvSpPr>
          <p:nvPr>
            <p:ph type="title"/>
          </p:nvPr>
        </p:nvSpPr>
        <p:spPr>
          <a:xfrm>
            <a:off x="1371599" y="294538"/>
            <a:ext cx="9895951" cy="1033669"/>
          </a:xfrm>
        </p:spPr>
        <p:txBody>
          <a:bodyPr>
            <a:normAutofit/>
          </a:bodyPr>
          <a:lstStyle/>
          <a:p>
            <a:r>
              <a:rPr lang="fr-CA" sz="4000">
                <a:solidFill>
                  <a:srgbClr val="FFFFFF"/>
                </a:solidFill>
              </a:rPr>
              <a:t>Contexte</a:t>
            </a:r>
          </a:p>
        </p:txBody>
      </p:sp>
      <p:sp>
        <p:nvSpPr>
          <p:cNvPr id="3" name="Espace réservé du contenu 2">
            <a:extLst>
              <a:ext uri="{FF2B5EF4-FFF2-40B4-BE49-F238E27FC236}">
                <a16:creationId xmlns:a16="http://schemas.microsoft.com/office/drawing/2014/main" id="{981601E9-D7BD-4FDA-8A29-3036EEFD4493}"/>
              </a:ext>
            </a:extLst>
          </p:cNvPr>
          <p:cNvSpPr>
            <a:spLocks noGrp="1"/>
          </p:cNvSpPr>
          <p:nvPr>
            <p:ph idx="1"/>
          </p:nvPr>
        </p:nvSpPr>
        <p:spPr>
          <a:xfrm>
            <a:off x="459346" y="1501628"/>
            <a:ext cx="11565009" cy="4252275"/>
          </a:xfrm>
        </p:spPr>
        <p:txBody>
          <a:bodyPr anchor="ctr">
            <a:normAutofit/>
          </a:bodyPr>
          <a:lstStyle/>
          <a:p>
            <a:r>
              <a:rPr lang="fr-CA" sz="2400" dirty="0">
                <a:latin typeface="Source Serif Pro" panose="02040603050405020204" pitchFamily="18" charset="0"/>
                <a:ea typeface="Source Serif Pro" panose="02040603050405020204" pitchFamily="18" charset="0"/>
              </a:rPr>
              <a:t>Le ministre des forêts, Pierre Dufour, propose de couper les vieilles forêts pour aider à combattre les changements climatiques, sans un consensus scientifique</a:t>
            </a:r>
          </a:p>
          <a:p>
            <a:r>
              <a:rPr lang="fr-CA" sz="2400" dirty="0">
                <a:latin typeface="Source Serif Pro" panose="02040603050405020204" pitchFamily="18" charset="0"/>
                <a:ea typeface="Source Serif Pro" panose="02040603050405020204" pitchFamily="18" charset="0"/>
              </a:rPr>
              <a:t>Dans sa stratégie nationale de production du bois, il prévoit que</a:t>
            </a:r>
            <a:r>
              <a:rPr lang="fr-CA" sz="2400" b="0" i="0" dirty="0">
                <a:effectLst/>
                <a:latin typeface="Source Serif Pro" panose="02040603050405020204" pitchFamily="18" charset="0"/>
                <a:ea typeface="Source Serif Pro" panose="02040603050405020204" pitchFamily="18" charset="0"/>
              </a:rPr>
              <a:t>  </a:t>
            </a:r>
            <a:r>
              <a:rPr lang="fr-CA" sz="2400" b="1" i="0" dirty="0">
                <a:effectLst/>
                <a:latin typeface="Source Serif Pro" panose="02040603050405020204" pitchFamily="18" charset="0"/>
                <a:ea typeface="Source Serif Pro" panose="02040603050405020204" pitchFamily="18" charset="0"/>
              </a:rPr>
              <a:t>deux fois plus</a:t>
            </a:r>
            <a:r>
              <a:rPr lang="fr-CA" sz="2400" b="0" i="0" dirty="0">
                <a:effectLst/>
                <a:latin typeface="Source Serif Pro" panose="02040603050405020204" pitchFamily="18" charset="0"/>
                <a:ea typeface="Source Serif Pro" panose="02040603050405020204" pitchFamily="18" charset="0"/>
              </a:rPr>
              <a:t> d'arbres seront coupés au Québec </a:t>
            </a:r>
            <a:r>
              <a:rPr lang="fr-CA" sz="2400" b="1" i="0" dirty="0">
                <a:effectLst/>
                <a:latin typeface="Source Serif Pro" panose="02040603050405020204" pitchFamily="18" charset="0"/>
                <a:ea typeface="Source Serif Pro" panose="02040603050405020204" pitchFamily="18" charset="0"/>
              </a:rPr>
              <a:t>d'ici</a:t>
            </a:r>
            <a:r>
              <a:rPr lang="fr-CA" sz="2400" b="0" i="0" dirty="0">
                <a:effectLst/>
                <a:latin typeface="Source Serif Pro" panose="02040603050405020204" pitchFamily="18" charset="0"/>
                <a:ea typeface="Source Serif Pro" panose="02040603050405020204" pitchFamily="18" charset="0"/>
              </a:rPr>
              <a:t> 60 ans. </a:t>
            </a:r>
          </a:p>
          <a:p>
            <a:r>
              <a:rPr lang="fr-CA" sz="2400" dirty="0">
                <a:latin typeface="Source Serif Pro" panose="02040603050405020204" pitchFamily="18" charset="0"/>
                <a:ea typeface="Source Serif Pro" panose="02040603050405020204" pitchFamily="18" charset="0"/>
              </a:rPr>
              <a:t>Le gouvernement a choisi d’exclure la quasi-totalité du territoire où il y a de la possibilité de coupe forestière, lors de son choix d’aires protégées visant l’atteinte de  l’objectif international de 17%, en décembre 2020.</a:t>
            </a:r>
          </a:p>
          <a:p>
            <a:endParaRPr lang="fr-CA" sz="2000" dirty="0"/>
          </a:p>
        </p:txBody>
      </p:sp>
      <p:graphicFrame>
        <p:nvGraphicFramePr>
          <p:cNvPr id="9" name="Objet 8">
            <a:extLst>
              <a:ext uri="{FF2B5EF4-FFF2-40B4-BE49-F238E27FC236}">
                <a16:creationId xmlns:a16="http://schemas.microsoft.com/office/drawing/2014/main" id="{AD85DF1A-DC15-4069-8730-64AB77CE4E77}"/>
              </a:ext>
            </a:extLst>
          </p:cNvPr>
          <p:cNvGraphicFramePr>
            <a:graphicFrameLocks noChangeAspect="1"/>
          </p:cNvGraphicFramePr>
          <p:nvPr>
            <p:custDataLst>
              <p:tags r:id="rId1"/>
            </p:custDataLst>
            <p:extLst>
              <p:ext uri="{D42A27DB-BD31-4B8C-83A1-F6EECF244321}">
                <p14:modId xmlns:p14="http://schemas.microsoft.com/office/powerpoint/2010/main" val="680722478"/>
              </p:ext>
            </p:extLst>
          </p:nvPr>
        </p:nvGraphicFramePr>
        <p:xfrm>
          <a:off x="22860" y="4961376"/>
          <a:ext cx="12618720" cy="2093474"/>
        </p:xfrm>
        <a:graphic>
          <a:graphicData uri="http://schemas.openxmlformats.org/presentationml/2006/ole">
            <mc:AlternateContent xmlns:mc="http://schemas.openxmlformats.org/markup-compatibility/2006">
              <mc:Choice xmlns:v="urn:schemas-microsoft-com:vml" Requires="v">
                <p:oleObj name="Image" r:id="rId3" imgW="7961760" imgH="1320480" progId="Photoshop.Image.9">
                  <p:embed/>
                </p:oleObj>
              </mc:Choice>
              <mc:Fallback>
                <p:oleObj name="Image" r:id="rId3" imgW="7961760" imgH="1320480" progId="Photoshop.Image.9">
                  <p:embed/>
                  <p:pic>
                    <p:nvPicPr>
                      <p:cNvPr id="25" name="Objet 24">
                        <a:extLst>
                          <a:ext uri="{FF2B5EF4-FFF2-40B4-BE49-F238E27FC236}">
                            <a16:creationId xmlns:a16="http://schemas.microsoft.com/office/drawing/2014/main" id="{6DFCDBBD-8410-4018-A1C2-AE9BE865EF6A}"/>
                          </a:ext>
                        </a:extLst>
                      </p:cNvPr>
                      <p:cNvPicPr/>
                      <p:nvPr/>
                    </p:nvPicPr>
                    <p:blipFill>
                      <a:blip r:embed="rId4"/>
                      <a:stretch>
                        <a:fillRect/>
                      </a:stretch>
                    </p:blipFill>
                    <p:spPr>
                      <a:xfrm>
                        <a:off x="22860" y="4961376"/>
                        <a:ext cx="12618720" cy="2093474"/>
                      </a:xfrm>
                      <a:prstGeom prst="rect">
                        <a:avLst/>
                      </a:prstGeom>
                    </p:spPr>
                  </p:pic>
                </p:oleObj>
              </mc:Fallback>
            </mc:AlternateContent>
          </a:graphicData>
        </a:graphic>
      </p:graphicFrame>
    </p:spTree>
    <p:extLst>
      <p:ext uri="{BB962C8B-B14F-4D97-AF65-F5344CB8AC3E}">
        <p14:creationId xmlns:p14="http://schemas.microsoft.com/office/powerpoint/2010/main" val="952081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ciel, eau, extérieur, bateau&#10;&#10;Description générée automatiquement">
            <a:extLst>
              <a:ext uri="{FF2B5EF4-FFF2-40B4-BE49-F238E27FC236}">
                <a16:creationId xmlns:a16="http://schemas.microsoft.com/office/drawing/2014/main" id="{438F9B72-C0D1-41FB-961F-1A01338E21DC}"/>
              </a:ext>
            </a:extLst>
          </p:cNvPr>
          <p:cNvPicPr>
            <a:picLocks noChangeAspect="1"/>
          </p:cNvPicPr>
          <p:nvPr>
            <p:custDataLst>
              <p:tags r:id="rId2"/>
            </p:custDataLst>
          </p:nvPr>
        </p:nvPicPr>
        <p:blipFill rotWithShape="1">
          <a:blip r:embed="rId7">
            <a:alphaModFix amt="35000"/>
            <a:extLst>
              <a:ext uri="{28A0092B-C50C-407E-A947-70E740481C1C}">
                <a14:useLocalDpi xmlns:a14="http://schemas.microsoft.com/office/drawing/2010/main" val="0"/>
              </a:ext>
            </a:extLst>
          </a:blip>
          <a:srcRect t="15413"/>
          <a:stretch/>
        </p:blipFill>
        <p:spPr>
          <a:xfrm>
            <a:off x="21" y="0"/>
            <a:ext cx="12191979" cy="6857990"/>
          </a:xfrm>
          <a:prstGeom prst="rect">
            <a:avLst/>
          </a:prstGeom>
        </p:spPr>
      </p:pic>
      <p:sp>
        <p:nvSpPr>
          <p:cNvPr id="2" name="Titre 1">
            <a:extLst>
              <a:ext uri="{FF2B5EF4-FFF2-40B4-BE49-F238E27FC236}">
                <a16:creationId xmlns:a16="http://schemas.microsoft.com/office/drawing/2014/main" id="{39BF3041-8BA5-4E98-9F15-5443B7CF0B8D}"/>
              </a:ext>
            </a:extLst>
          </p:cNvPr>
          <p:cNvSpPr>
            <a:spLocks noGrp="1"/>
          </p:cNvSpPr>
          <p:nvPr>
            <p:ph type="title"/>
            <p:custDataLst>
              <p:tags r:id="rId3"/>
            </p:custDataLst>
          </p:nvPr>
        </p:nvSpPr>
        <p:spPr>
          <a:xfrm>
            <a:off x="838200" y="365125"/>
            <a:ext cx="10515600" cy="1325563"/>
          </a:xfrm>
        </p:spPr>
        <p:txBody>
          <a:bodyPr>
            <a:normAutofit/>
          </a:bodyPr>
          <a:lstStyle/>
          <a:p>
            <a:br>
              <a:rPr lang="fr-CA" b="1">
                <a:solidFill>
                  <a:srgbClr val="FFFFFF"/>
                </a:solidFill>
              </a:rPr>
            </a:br>
            <a:endParaRPr lang="fr-CA" b="1">
              <a:solidFill>
                <a:srgbClr val="FFFFFF"/>
              </a:solidFill>
            </a:endParaRPr>
          </a:p>
        </p:txBody>
      </p:sp>
      <p:sp>
        <p:nvSpPr>
          <p:cNvPr id="3" name="Espace réservé du contenu 2">
            <a:extLst>
              <a:ext uri="{FF2B5EF4-FFF2-40B4-BE49-F238E27FC236}">
                <a16:creationId xmlns:a16="http://schemas.microsoft.com/office/drawing/2014/main" id="{E70101EA-FC94-48DC-A8F9-566C92BE4F05}"/>
              </a:ext>
            </a:extLst>
          </p:cNvPr>
          <p:cNvSpPr>
            <a:spLocks noGrp="1"/>
          </p:cNvSpPr>
          <p:nvPr>
            <p:ph idx="1"/>
            <p:custDataLst>
              <p:tags r:id="rId4"/>
            </p:custDataLst>
          </p:nvPr>
        </p:nvSpPr>
        <p:spPr>
          <a:xfrm>
            <a:off x="520505" y="618978"/>
            <a:ext cx="11352105" cy="5981159"/>
          </a:xfrm>
        </p:spPr>
        <p:txBody>
          <a:bodyPr numCol="2">
            <a:normAutofit lnSpcReduction="10000"/>
          </a:bodyPr>
          <a:lstStyle/>
          <a:p>
            <a:pPr marL="0" indent="0">
              <a:buNone/>
              <a:tabLst>
                <a:tab pos="2145030" algn="l"/>
              </a:tabLst>
            </a:pPr>
            <a:r>
              <a:rPr lang="fr-CA" sz="2000" dirty="0">
                <a:solidFill>
                  <a:srgbClr val="FFFFFF"/>
                </a:solidFill>
                <a:latin typeface="Calibri" panose="020F0502020204030204" pitchFamily="34" charset="0"/>
                <a:ea typeface="SimSun" panose="02010600030101010101" pitchFamily="2" charset="-122"/>
                <a:cs typeface="Lucida Sans" panose="020B0602040502020204" pitchFamily="34" charset="0"/>
              </a:rPr>
              <a:t>extrait du texte: </a:t>
            </a:r>
            <a:r>
              <a:rPr lang="fr-CA" sz="2000" i="1" dirty="0">
                <a:solidFill>
                  <a:srgbClr val="FFFFFF"/>
                </a:solidFill>
                <a:latin typeface="Calibri" panose="020F0502020204030204" pitchFamily="34" charset="0"/>
                <a:ea typeface="SimSun" panose="02010600030101010101" pitchFamily="2" charset="-122"/>
                <a:cs typeface="Lucida Sans" panose="020B0602040502020204" pitchFamily="34" charset="0"/>
              </a:rPr>
              <a:t>L’appel à la Grande marche </a:t>
            </a:r>
            <a:endParaRPr lang="fr-CA" sz="2200" i="1" dirty="0">
              <a:solidFill>
                <a:srgbClr val="FFFFFF"/>
              </a:solidFill>
              <a:latin typeface="Calibri" panose="020F0502020204030204" pitchFamily="34" charset="0"/>
              <a:ea typeface="SimSun" panose="02010600030101010101" pitchFamily="2" charset="-122"/>
              <a:cs typeface="Lucida Sans" panose="020B0602040502020204" pitchFamily="34" charset="0"/>
            </a:endParaRPr>
          </a:p>
          <a:p>
            <a:pPr marL="0" indent="0">
              <a:buNone/>
              <a:tabLst>
                <a:tab pos="2145030" algn="l"/>
              </a:tabLst>
            </a:pPr>
            <a:endPar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endParaRPr>
          </a:p>
          <a:p>
            <a:pPr marL="0" indent="0">
              <a:buNone/>
              <a:tabLst>
                <a:tab pos="2145030" algn="l"/>
              </a:tabLst>
            </a:pPr>
            <a:r>
              <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rPr>
              <a:t>La terre, c’est notre mère</a:t>
            </a:r>
            <a:endParaRPr lang="fr-CA" sz="2200" b="1" dirty="0">
              <a:solidFill>
                <a:srgbClr val="FFFFFF"/>
              </a:solidFill>
              <a:effectLst/>
              <a:latin typeface="Liberation Serif" panose="02020603050405020304" pitchFamily="18" charset="0"/>
              <a:ea typeface="SimSun" panose="02010600030101010101" pitchFamily="2" charset="-122"/>
              <a:cs typeface="Lucida Sans" panose="020B0602040502020204" pitchFamily="34" charset="0"/>
            </a:endParaRPr>
          </a:p>
          <a:p>
            <a:pPr marL="0" indent="0">
              <a:buNone/>
              <a:tabLst>
                <a:tab pos="2145030" algn="l"/>
              </a:tabLst>
            </a:pPr>
            <a:r>
              <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rPr>
              <a:t>Les rivières sont ses veines</a:t>
            </a:r>
            <a:endParaRPr lang="fr-CA" sz="2200" b="1" dirty="0">
              <a:solidFill>
                <a:srgbClr val="FFFFFF"/>
              </a:solidFill>
              <a:effectLst/>
              <a:latin typeface="Liberation Serif" panose="02020603050405020304" pitchFamily="18" charset="0"/>
              <a:ea typeface="SimSun" panose="02010600030101010101" pitchFamily="2" charset="-122"/>
              <a:cs typeface="Lucida Sans" panose="020B0602040502020204" pitchFamily="34" charset="0"/>
            </a:endParaRPr>
          </a:p>
          <a:p>
            <a:pPr marL="0" indent="0">
              <a:buNone/>
              <a:tabLst>
                <a:tab pos="2145030" algn="l"/>
              </a:tabLst>
            </a:pPr>
            <a:r>
              <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rPr>
              <a:t>Les lacs ses organes vitaux</a:t>
            </a:r>
            <a:endParaRPr lang="fr-CA" sz="2200" b="1" dirty="0">
              <a:solidFill>
                <a:srgbClr val="FFFFFF"/>
              </a:solidFill>
              <a:effectLst/>
              <a:latin typeface="Liberation Serif" panose="02020603050405020304" pitchFamily="18" charset="0"/>
              <a:ea typeface="SimSun" panose="02010600030101010101" pitchFamily="2" charset="-122"/>
              <a:cs typeface="Lucida Sans" panose="020B0602040502020204" pitchFamily="34" charset="0"/>
            </a:endParaRPr>
          </a:p>
          <a:p>
            <a:pPr marL="0" indent="0">
              <a:buNone/>
              <a:tabLst>
                <a:tab pos="2145030" algn="l"/>
              </a:tabLst>
            </a:pPr>
            <a:r>
              <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rPr>
              <a:t>La forêt la fait respirer</a:t>
            </a:r>
            <a:endParaRPr lang="fr-CA" sz="2200" b="1" dirty="0">
              <a:solidFill>
                <a:srgbClr val="FFFFFF"/>
              </a:solidFill>
              <a:effectLst/>
              <a:latin typeface="Liberation Serif" panose="02020603050405020304" pitchFamily="18" charset="0"/>
              <a:ea typeface="SimSun" panose="02010600030101010101" pitchFamily="2" charset="-122"/>
              <a:cs typeface="Lucida Sans" panose="020B0602040502020204" pitchFamily="34" charset="0"/>
            </a:endParaRPr>
          </a:p>
          <a:p>
            <a:pPr marL="0" indent="0">
              <a:buNone/>
              <a:tabLst>
                <a:tab pos="2145030" algn="l"/>
              </a:tabLst>
            </a:pPr>
            <a:r>
              <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rPr>
              <a:t> </a:t>
            </a:r>
            <a:endParaRPr lang="fr-CA" sz="2200" b="1" dirty="0">
              <a:solidFill>
                <a:srgbClr val="FFFFFF"/>
              </a:solidFill>
              <a:effectLst/>
              <a:latin typeface="Liberation Serif" panose="02020603050405020304" pitchFamily="18" charset="0"/>
              <a:ea typeface="SimSun" panose="02010600030101010101" pitchFamily="2" charset="-122"/>
              <a:cs typeface="Lucida Sans" panose="020B0602040502020204" pitchFamily="34" charset="0"/>
            </a:endParaRPr>
          </a:p>
          <a:p>
            <a:pPr marL="0" indent="0">
              <a:buNone/>
              <a:tabLst>
                <a:tab pos="2145030" algn="l"/>
              </a:tabLst>
            </a:pPr>
            <a:r>
              <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rPr>
              <a:t>Son cœur bat au même rythme que le nôtre :</a:t>
            </a:r>
            <a:endParaRPr lang="fr-CA" sz="2200" b="1" dirty="0">
              <a:solidFill>
                <a:srgbClr val="FFFFFF"/>
              </a:solidFill>
              <a:effectLst/>
              <a:latin typeface="Liberation Serif" panose="02020603050405020304" pitchFamily="18" charset="0"/>
              <a:ea typeface="SimSun" panose="02010600030101010101" pitchFamily="2" charset="-122"/>
              <a:cs typeface="Lucida Sans" panose="020B0602040502020204" pitchFamily="34" charset="0"/>
            </a:endParaRPr>
          </a:p>
          <a:p>
            <a:pPr marL="0" indent="0">
              <a:buNone/>
              <a:tabLst>
                <a:tab pos="2145030" algn="l"/>
              </a:tabLst>
            </a:pPr>
            <a:r>
              <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rPr>
              <a:t>On est de la même matière</a:t>
            </a:r>
            <a:endParaRPr lang="fr-CA" sz="2200" b="1" dirty="0">
              <a:solidFill>
                <a:srgbClr val="FFFFFF"/>
              </a:solidFill>
              <a:effectLst/>
              <a:latin typeface="Liberation Serif" panose="02020603050405020304" pitchFamily="18" charset="0"/>
              <a:ea typeface="SimSun" panose="02010600030101010101" pitchFamily="2" charset="-122"/>
              <a:cs typeface="Lucida Sans" panose="020B0602040502020204" pitchFamily="34" charset="0"/>
            </a:endParaRPr>
          </a:p>
          <a:p>
            <a:pPr marL="0" indent="0">
              <a:buNone/>
              <a:tabLst>
                <a:tab pos="2145030" algn="l"/>
              </a:tabLst>
            </a:pPr>
            <a:r>
              <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rPr>
              <a:t>On vient de son ventre aimant</a:t>
            </a:r>
            <a:endParaRPr lang="fr-CA" sz="2200" b="1" dirty="0">
              <a:solidFill>
                <a:srgbClr val="FFFFFF"/>
              </a:solidFill>
              <a:effectLst/>
              <a:latin typeface="Liberation Serif" panose="02020603050405020304" pitchFamily="18" charset="0"/>
              <a:ea typeface="SimSun" panose="02010600030101010101" pitchFamily="2" charset="-122"/>
              <a:cs typeface="Lucida Sans" panose="020B0602040502020204" pitchFamily="34" charset="0"/>
            </a:endParaRPr>
          </a:p>
          <a:p>
            <a:pPr marL="0" indent="0">
              <a:buNone/>
              <a:tabLst>
                <a:tab pos="2145030" algn="l"/>
              </a:tabLst>
            </a:pPr>
            <a:r>
              <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rPr>
              <a:t> </a:t>
            </a:r>
            <a:endParaRPr lang="fr-CA" sz="2200" b="1" dirty="0">
              <a:solidFill>
                <a:srgbClr val="FFFFFF"/>
              </a:solidFill>
              <a:effectLst/>
              <a:latin typeface="Liberation Serif" panose="02020603050405020304" pitchFamily="18" charset="0"/>
              <a:ea typeface="SimSun" panose="02010600030101010101" pitchFamily="2" charset="-122"/>
              <a:cs typeface="Lucida Sans" panose="020B0602040502020204" pitchFamily="34" charset="0"/>
            </a:endParaRPr>
          </a:p>
          <a:p>
            <a:pPr marL="0" indent="0">
              <a:buNone/>
              <a:tabLst>
                <a:tab pos="2145030" algn="l"/>
              </a:tabLst>
            </a:pPr>
            <a:r>
              <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rPr>
              <a:t>La terre c’est notre mère.</a:t>
            </a:r>
            <a:endParaRPr lang="fr-CA" sz="2200" b="1" dirty="0">
              <a:solidFill>
                <a:srgbClr val="FFFFFF"/>
              </a:solidFill>
              <a:effectLst/>
              <a:latin typeface="Liberation Serif" panose="02020603050405020304" pitchFamily="18" charset="0"/>
              <a:ea typeface="SimSun" panose="02010600030101010101" pitchFamily="2" charset="-122"/>
              <a:cs typeface="Lucida Sans" panose="020B0602040502020204" pitchFamily="34" charset="0"/>
            </a:endParaRPr>
          </a:p>
          <a:p>
            <a:pPr marL="0" indent="0">
              <a:buNone/>
              <a:tabLst>
                <a:tab pos="2145030" algn="l"/>
              </a:tabLst>
            </a:pPr>
            <a:r>
              <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rPr>
              <a:t>Elle a aussi porté tout ce qui nous entoure</a:t>
            </a:r>
            <a:endParaRPr lang="fr-CA" sz="2200" b="1" dirty="0">
              <a:solidFill>
                <a:srgbClr val="FFFFFF"/>
              </a:solidFill>
              <a:effectLst/>
              <a:latin typeface="Liberation Serif" panose="02020603050405020304" pitchFamily="18" charset="0"/>
              <a:ea typeface="SimSun" panose="02010600030101010101" pitchFamily="2" charset="-122"/>
              <a:cs typeface="Lucida Sans" panose="020B0602040502020204" pitchFamily="34" charset="0"/>
            </a:endParaRPr>
          </a:p>
          <a:p>
            <a:pPr marL="0" indent="0" algn="l" rtl="0">
              <a:lnSpc>
                <a:spcPct val="100000"/>
              </a:lnSpc>
              <a:buNone/>
            </a:pPr>
            <a:r>
              <a:rPr lang="fr-CA" sz="22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rPr>
              <a:t>Elle sait depuis toujours nous guérir</a:t>
            </a:r>
          </a:p>
          <a:p>
            <a:pPr marL="0" indent="0" algn="l" rtl="0">
              <a:lnSpc>
                <a:spcPct val="100000"/>
              </a:lnSpc>
              <a:buNone/>
            </a:pPr>
            <a:endParaRPr lang="fr-CA" sz="2200" b="1" dirty="0">
              <a:effectLst/>
              <a:latin typeface="Calibri, serif"/>
            </a:endParaRPr>
          </a:p>
          <a:p>
            <a:pPr marL="0" indent="0" algn="l" rtl="0">
              <a:lnSpc>
                <a:spcPct val="100000"/>
              </a:lnSpc>
              <a:buNone/>
            </a:pPr>
            <a:r>
              <a:rPr lang="fr-CA" sz="2200" b="1" dirty="0">
                <a:effectLst/>
                <a:latin typeface="Calibri, serif"/>
              </a:rPr>
              <a:t>Pis là, on est en train de la blesser, de blesser celle qui nous accueille en abusant de sa gentillesse</a:t>
            </a:r>
            <a:endParaRPr lang="fr-CA" sz="2200" b="1" dirty="0">
              <a:effectLst/>
              <a:latin typeface="Liberation Serif" panose="02020603050405020304" pitchFamily="18" charset="0"/>
            </a:endParaRPr>
          </a:p>
          <a:p>
            <a:pPr marL="0" indent="0" algn="l" rtl="0">
              <a:lnSpc>
                <a:spcPct val="100000"/>
              </a:lnSpc>
              <a:buNone/>
            </a:pPr>
            <a:endParaRPr lang="fr-CA" sz="2200" b="1" dirty="0">
              <a:effectLst/>
              <a:latin typeface="Liberation Serif" panose="02020603050405020304" pitchFamily="18" charset="0"/>
            </a:endParaRPr>
          </a:p>
          <a:p>
            <a:pPr marL="0" indent="0" algn="l" rtl="0">
              <a:lnSpc>
                <a:spcPct val="100000"/>
              </a:lnSpc>
              <a:buNone/>
            </a:pPr>
            <a:r>
              <a:rPr lang="fr-CA" sz="2200" b="1" dirty="0">
                <a:effectLst/>
                <a:latin typeface="Calibri, serif"/>
              </a:rPr>
              <a:t>Pour la respecter, pour respecter ses autres enfants, nos frères et nos sœurs les plantes, les autres animaux, l’eau et l’air, va falloir qu’on se mette ensemble et la protéger</a:t>
            </a:r>
            <a:endParaRPr lang="fr-CA" sz="2200" b="1" dirty="0">
              <a:effectLst/>
              <a:latin typeface="Liberation Serif" panose="02020603050405020304" pitchFamily="18" charset="0"/>
            </a:endParaRPr>
          </a:p>
          <a:p>
            <a:pPr marL="0" indent="0" algn="l" rtl="0">
              <a:lnSpc>
                <a:spcPct val="100000"/>
              </a:lnSpc>
              <a:buNone/>
            </a:pPr>
            <a:endParaRPr lang="fr-CA" sz="2200" dirty="0">
              <a:effectLst/>
              <a:latin typeface="Liberation Serif" panose="02020603050405020304" pitchFamily="18" charset="0"/>
            </a:endParaRPr>
          </a:p>
          <a:p>
            <a:pPr marL="0" indent="0">
              <a:buNone/>
              <a:tabLst>
                <a:tab pos="2145030" algn="l"/>
              </a:tabLst>
            </a:pPr>
            <a:endParaRPr lang="fr-CA" sz="2400" b="1" dirty="0">
              <a:solidFill>
                <a:srgbClr val="FFFFFF"/>
              </a:solidFill>
              <a:effectLst/>
              <a:latin typeface="Calibri" panose="020F0502020204030204" pitchFamily="34" charset="0"/>
              <a:ea typeface="Times New Roman" panose="02020603050405020304" pitchFamily="18" charset="0"/>
              <a:cs typeface="Lucida Sans" panose="020B0602040502020204" pitchFamily="34" charset="0"/>
            </a:endParaRPr>
          </a:p>
          <a:p>
            <a:pPr marL="0" indent="0">
              <a:buNone/>
              <a:tabLst>
                <a:tab pos="2145030" algn="l"/>
              </a:tabLst>
            </a:pPr>
            <a:endParaRPr lang="fr-CA" sz="1100" dirty="0">
              <a:solidFill>
                <a:srgbClr val="FFFFFF"/>
              </a:solidFill>
              <a:latin typeface="Calibri" panose="020F0502020204030204" pitchFamily="34" charset="0"/>
              <a:ea typeface="SimSun" panose="02010600030101010101" pitchFamily="2" charset="-122"/>
              <a:cs typeface="Lucida Sans" panose="020B0602040502020204" pitchFamily="34" charset="0"/>
            </a:endParaRPr>
          </a:p>
          <a:p>
            <a:pPr marL="0" indent="0">
              <a:buNone/>
              <a:tabLst>
                <a:tab pos="2145030" algn="l"/>
              </a:tabLst>
            </a:pPr>
            <a:r>
              <a:rPr lang="fr-CA" sz="1100" dirty="0">
                <a:solidFill>
                  <a:srgbClr val="FFFFFF"/>
                </a:solidFill>
                <a:effectLst/>
                <a:latin typeface="Calibri" panose="020F0502020204030204" pitchFamily="34" charset="0"/>
                <a:ea typeface="SimSun" panose="02010600030101010101" pitchFamily="2" charset="-122"/>
                <a:cs typeface="Lucida Sans" panose="020B0602040502020204" pitchFamily="34" charset="0"/>
              </a:rPr>
              <a:t> 				</a:t>
            </a:r>
            <a:r>
              <a:rPr lang="fr-CA" sz="2000" dirty="0">
                <a:solidFill>
                  <a:srgbClr val="FFFFFF"/>
                </a:solidFill>
                <a:latin typeface="Calibri" panose="020F0502020204030204" pitchFamily="34" charset="0"/>
                <a:ea typeface="SimSun" panose="02010600030101010101" pitchFamily="2" charset="-122"/>
                <a:cs typeface="Lucida Sans" panose="020B0602040502020204" pitchFamily="34" charset="0"/>
              </a:rPr>
              <a:t>                         - </a:t>
            </a:r>
            <a:r>
              <a:rPr lang="fr-CA" sz="2400" dirty="0">
                <a:solidFill>
                  <a:srgbClr val="FFFFFF"/>
                </a:solidFill>
                <a:effectLst/>
                <a:latin typeface="Calibri" panose="020F0502020204030204" pitchFamily="34" charset="0"/>
                <a:ea typeface="SimSun" panose="02010600030101010101" pitchFamily="2" charset="-122"/>
                <a:cs typeface="Lucida Sans" panose="020B0602040502020204" pitchFamily="34" charset="0"/>
              </a:rPr>
              <a:t>Marie-Andrée Gill, </a:t>
            </a:r>
            <a:r>
              <a:rPr lang="fr-CA" sz="2400" dirty="0">
                <a:solidFill>
                  <a:srgbClr val="FFFFFF"/>
                </a:solidFill>
                <a:latin typeface="Calibri" panose="020F0502020204030204" pitchFamily="34" charset="0"/>
                <a:ea typeface="SimSun" panose="02010600030101010101" pitchFamily="2" charset="-122"/>
                <a:cs typeface="Lucida Sans" panose="020B0602040502020204" pitchFamily="34" charset="0"/>
              </a:rPr>
              <a:t> poétesse </a:t>
            </a:r>
          </a:p>
          <a:p>
            <a:pPr marL="0" indent="0">
              <a:buNone/>
              <a:tabLst>
                <a:tab pos="2145030" algn="l"/>
              </a:tabLst>
            </a:pPr>
            <a:r>
              <a:rPr lang="fr-CA" sz="2400" dirty="0" err="1">
                <a:effectLst/>
              </a:rPr>
              <a:t>Pekuakamishkueu</a:t>
            </a:r>
            <a:r>
              <a:rPr lang="fr-CA" sz="2400" dirty="0">
                <a:effectLst/>
              </a:rPr>
              <a:t>, </a:t>
            </a:r>
            <a:r>
              <a:rPr lang="fr-CA" sz="2400" dirty="0" err="1">
                <a:effectLst/>
              </a:rPr>
              <a:t>Ilnu</a:t>
            </a:r>
            <a:r>
              <a:rPr lang="fr-CA" sz="2400" dirty="0">
                <a:effectLst/>
              </a:rPr>
              <a:t> </a:t>
            </a:r>
            <a:r>
              <a:rPr lang="fr-CA" sz="2400" dirty="0" err="1">
                <a:effectLst/>
              </a:rPr>
              <a:t>Mashteuiatsh</a:t>
            </a:r>
            <a:endParaRPr lang="fr-CA" sz="2400" dirty="0">
              <a:effectLst/>
            </a:endParaRPr>
          </a:p>
          <a:p>
            <a:pPr marL="0" indent="0">
              <a:buNone/>
              <a:tabLst>
                <a:tab pos="2145030" algn="l"/>
              </a:tabLst>
            </a:pPr>
            <a:r>
              <a:rPr lang="fr-CA" sz="2400" dirty="0">
                <a:solidFill>
                  <a:srgbClr val="FFFFFF"/>
                </a:solidFill>
                <a:latin typeface="Calibri" panose="020F0502020204030204" pitchFamily="34" charset="0"/>
                <a:ea typeface="SimSun" panose="02010600030101010101" pitchFamily="2" charset="-122"/>
                <a:cs typeface="Lucida Sans" panose="020B0602040502020204" pitchFamily="34" charset="0"/>
              </a:rPr>
              <a:t> </a:t>
            </a:r>
            <a:endParaRPr lang="fr-CA" sz="2400" dirty="0">
              <a:solidFill>
                <a:srgbClr val="FFFFFF"/>
              </a:solidFill>
              <a:effectLst/>
              <a:latin typeface="Liberation Serif" panose="02020603050405020304" pitchFamily="18" charset="0"/>
              <a:ea typeface="SimSun" panose="02010600030101010101" pitchFamily="2" charset="-122"/>
              <a:cs typeface="Lucida Sans" panose="020B0602040502020204" pitchFamily="34" charset="0"/>
            </a:endParaRPr>
          </a:p>
          <a:p>
            <a:endParaRPr lang="fr-CA" sz="1100" dirty="0">
              <a:solidFill>
                <a:srgbClr val="FFFFFF"/>
              </a:solidFill>
            </a:endParaRPr>
          </a:p>
        </p:txBody>
      </p:sp>
      <mc:AlternateContent xmlns:mc="http://schemas.openxmlformats.org/markup-compatibility/2006" xmlns:p14="http://schemas.microsoft.com/office/powerpoint/2010/main">
        <mc:Choice Requires="p14">
          <p:contentPart p14:bwMode="auto" r:id="rId8">
            <p14:nvContentPartPr>
              <p14:cNvPr id="126" name="Entrée manuscrite 125">
                <a:extLst>
                  <a:ext uri="{FF2B5EF4-FFF2-40B4-BE49-F238E27FC236}">
                    <a16:creationId xmlns:a16="http://schemas.microsoft.com/office/drawing/2014/main" id="{021D2F6C-E635-8949-9C63-4678CEC326EA}"/>
                  </a:ext>
                </a:extLst>
              </p14:cNvPr>
              <p14:cNvContentPartPr/>
              <p14:nvPr>
                <p:custDataLst>
                  <p:tags r:id="rId5"/>
                </p:custDataLst>
              </p14:nvPr>
            </p14:nvContentPartPr>
            <p14:xfrm>
              <a:off x="11803850" y="6202232"/>
              <a:ext cx="68760" cy="61920"/>
            </p14:xfrm>
          </p:contentPart>
        </mc:Choice>
        <mc:Fallback xmlns="">
          <p:pic>
            <p:nvPicPr>
              <p:cNvPr id="126" name="Entrée manuscrite 125">
                <a:extLst>
                  <a:ext uri="{FF2B5EF4-FFF2-40B4-BE49-F238E27FC236}">
                    <a16:creationId xmlns:a16="http://schemas.microsoft.com/office/drawing/2014/main" id="{021D2F6C-E635-8949-9C63-4678CEC326EA}"/>
                  </a:ext>
                </a:extLst>
              </p:cNvPr>
              <p:cNvPicPr/>
              <p:nvPr/>
            </p:nvPicPr>
            <p:blipFill>
              <a:blip r:embed="rId9"/>
              <a:stretch>
                <a:fillRect/>
              </a:stretch>
            </p:blipFill>
            <p:spPr>
              <a:xfrm>
                <a:off x="11788730" y="6186752"/>
                <a:ext cx="99000" cy="92160"/>
              </a:xfrm>
              <a:prstGeom prst="rect">
                <a:avLst/>
              </a:prstGeom>
            </p:spPr>
          </p:pic>
        </mc:Fallback>
      </mc:AlternateContent>
    </p:spTree>
    <p:extLst>
      <p:ext uri="{BB962C8B-B14F-4D97-AF65-F5344CB8AC3E}">
        <p14:creationId xmlns:p14="http://schemas.microsoft.com/office/powerpoint/2010/main" val="5330327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2ACCA5C-098E-466D-8326-45ABFEF148AD}"/>
              </a:ext>
            </a:extLst>
          </p:cNvPr>
          <p:cNvSpPr>
            <a:spLocks noGrp="1"/>
          </p:cNvSpPr>
          <p:nvPr>
            <p:ph type="title"/>
            <p:custDataLst>
              <p:tags r:id="rId2"/>
            </p:custDataLst>
          </p:nvPr>
        </p:nvSpPr>
        <p:spPr>
          <a:xfrm>
            <a:off x="838200" y="365125"/>
            <a:ext cx="10515600" cy="1325563"/>
          </a:xfrm>
        </p:spPr>
        <p:txBody>
          <a:bodyPr>
            <a:normAutofit/>
          </a:bodyPr>
          <a:lstStyle/>
          <a:p>
            <a:r>
              <a:rPr lang="fr-CA" sz="3800" dirty="0">
                <a:effectLst/>
                <a:latin typeface="Liberation Serif" panose="02020603050405020304" pitchFamily="18" charset="0"/>
                <a:ea typeface="SimSun" panose="02010600030101010101" pitchFamily="2" charset="-122"/>
                <a:cs typeface="Lucida Sans" panose="020B0602040502020204" pitchFamily="34" charset="0"/>
              </a:rPr>
              <a:t> </a:t>
            </a:r>
            <a:r>
              <a:rPr lang="fr-CA" sz="3800" b="1" dirty="0">
                <a:effectLst/>
                <a:latin typeface="Liberation Serif" panose="02020603050405020304" pitchFamily="18" charset="0"/>
                <a:ea typeface="SimSun" panose="02010600030101010101" pitchFamily="2" charset="-122"/>
                <a:cs typeface="Lucida Sans" panose="020B0602040502020204" pitchFamily="34" charset="0"/>
              </a:rPr>
              <a:t>Les forêts intactes, une solution incontournable pour ralentir les changements climatiques</a:t>
            </a:r>
            <a:endParaRPr lang="fr-CA" sz="3800" b="1"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DFC7E748-C334-4115-AF5F-EEF2E1C5608F}"/>
              </a:ext>
            </a:extLst>
          </p:cNvPr>
          <p:cNvSpPr>
            <a:spLocks noGrp="1"/>
          </p:cNvSpPr>
          <p:nvPr>
            <p:ph idx="1"/>
            <p:custDataLst>
              <p:tags r:id="rId4"/>
            </p:custDataLst>
          </p:nvPr>
        </p:nvSpPr>
        <p:spPr>
          <a:xfrm>
            <a:off x="838200" y="1929384"/>
            <a:ext cx="10515600" cy="4251960"/>
          </a:xfrm>
        </p:spPr>
        <p:txBody>
          <a:bodyPr>
            <a:normAutofit/>
          </a:bodyPr>
          <a:lstStyle/>
          <a:p>
            <a:pPr marL="0" indent="0">
              <a:spcAft>
                <a:spcPts val="700"/>
              </a:spcAft>
              <a:buNone/>
            </a:pPr>
            <a:r>
              <a:rPr lang="fr-CA" sz="2200" dirty="0">
                <a:effectLst/>
                <a:latin typeface="Liberation Serif" panose="02020603050405020304" pitchFamily="18" charset="0"/>
                <a:ea typeface="SimSun" panose="02010600030101010101" pitchFamily="2" charset="-122"/>
                <a:cs typeface="Lucida Sans" panose="020B0602040502020204" pitchFamily="34" charset="0"/>
              </a:rPr>
              <a:t> </a:t>
            </a:r>
            <a:r>
              <a:rPr lang="fr-CA" sz="2200" dirty="0">
                <a:latin typeface="Liberation Serif" panose="02020603050405020304" pitchFamily="18" charset="0"/>
                <a:ea typeface="SimSun" panose="02010600030101010101" pitchFamily="2" charset="-122"/>
                <a:cs typeface="Lucida Sans" panose="020B0602040502020204" pitchFamily="34" charset="0"/>
              </a:rPr>
              <a:t>« </a:t>
            </a:r>
            <a:r>
              <a:rPr lang="fr-CA" sz="2200" dirty="0">
                <a:effectLst/>
                <a:latin typeface="Liberation Serif" panose="02020603050405020304" pitchFamily="18" charset="0"/>
                <a:ea typeface="SimSun" panose="02010600030101010101" pitchFamily="2" charset="-122"/>
                <a:cs typeface="Lucida Sans" panose="020B0602040502020204" pitchFamily="34" charset="0"/>
              </a:rPr>
              <a:t>Ici, nous soutenons que le maintien et, dans la mesure du possible, la restauration de l'intégrité des forêts intactes en déclin est une priorité mondiale urgente afin de mettre un terme à la crise de biodiversité en cours, ralentir les changements climatiques rapides et atteindre les objectifs de durabilité. </a:t>
            </a:r>
          </a:p>
          <a:p>
            <a:pPr marL="0" indent="0">
              <a:spcAft>
                <a:spcPts val="700"/>
              </a:spcAft>
              <a:buNone/>
            </a:pPr>
            <a:r>
              <a:rPr lang="fr-CA" sz="2200" dirty="0">
                <a:effectLst/>
                <a:latin typeface="Liberation Serif" panose="02020603050405020304" pitchFamily="18" charset="0"/>
                <a:ea typeface="SimSun" panose="02010600030101010101" pitchFamily="2" charset="-122"/>
                <a:cs typeface="Lucida Sans" panose="020B0602040502020204" pitchFamily="34" charset="0"/>
              </a:rPr>
              <a:t>Conserver l'intégrité des écosystèmes forestiers intacts devrait être un élément central des stratégies environnementales mondiales et nationales proactives, parallèlement aux efforts visant à arrêter la déforestation</a:t>
            </a:r>
            <a:r>
              <a:rPr lang="fr-CA" sz="2200" dirty="0">
                <a:latin typeface="Liberation Serif" panose="02020603050405020304" pitchFamily="18" charset="0"/>
                <a:ea typeface="SimSun" panose="02010600030101010101" pitchFamily="2" charset="-122"/>
                <a:cs typeface="Lucida Sans" panose="020B0602040502020204" pitchFamily="34" charset="0"/>
              </a:rPr>
              <a:t>. »</a:t>
            </a:r>
          </a:p>
          <a:p>
            <a:pPr marL="0" indent="0">
              <a:spcAft>
                <a:spcPts val="700"/>
              </a:spcAft>
              <a:buNone/>
            </a:pPr>
            <a:r>
              <a:rPr lang="fr-CA" sz="2200" dirty="0">
                <a:latin typeface="Liberation Serif" panose="02020603050405020304" pitchFamily="18" charset="0"/>
                <a:ea typeface="SimSun" panose="02010600030101010101" pitchFamily="2" charset="-122"/>
                <a:cs typeface="Lucida Sans" panose="020B0602040502020204" pitchFamily="34" charset="0"/>
              </a:rPr>
              <a:t>		</a:t>
            </a:r>
            <a:r>
              <a:rPr lang="fr-CA" sz="2200" dirty="0"/>
              <a:t> -</a:t>
            </a:r>
            <a:r>
              <a:rPr lang="fr-CA" sz="2200" dirty="0">
                <a:latin typeface="Liberation Sans Narrow" panose="020B0606020202030204" pitchFamily="34" charset="0"/>
                <a:ea typeface="Liberation Serif" panose="02020603050405020304" pitchFamily="18" charset="0"/>
                <a:cs typeface="Liberation Serif" panose="02020603050405020304" pitchFamily="18" charset="0"/>
              </a:rPr>
              <a:t>Watson et collaborateurs, </a:t>
            </a:r>
            <a:r>
              <a:rPr lang="en-US" sz="1800" b="0" i="1" u="none" strike="noStrike" baseline="0" dirty="0">
                <a:latin typeface="Liberation Sans Narrow" panose="020B0606020202030204" pitchFamily="34" charset="0"/>
                <a:ea typeface="Liberation Serif" panose="02020603050405020304" pitchFamily="18" charset="0"/>
                <a:cs typeface="Liberation Serif" panose="02020603050405020304" pitchFamily="18" charset="0"/>
              </a:rPr>
              <a:t>The exceptional value of intact forest ecosystems</a:t>
            </a:r>
            <a:r>
              <a:rPr lang="en-US" sz="1800" b="0" i="0" u="none" strike="noStrike" baseline="0" dirty="0">
                <a:latin typeface="Liberation Sans Narrow" panose="020B0606020202030204" pitchFamily="34" charset="0"/>
                <a:ea typeface="Liberation Serif" panose="02020603050405020304" pitchFamily="18" charset="0"/>
                <a:cs typeface="Liberation Serif" panose="02020603050405020304" pitchFamily="18" charset="0"/>
              </a:rPr>
              <a:t>, </a:t>
            </a:r>
            <a:r>
              <a:rPr lang="fr-CA" sz="2200" dirty="0">
                <a:latin typeface="Liberation Sans Narrow" panose="020B0606020202030204" pitchFamily="34" charset="0"/>
                <a:ea typeface="Liberation Serif" panose="02020603050405020304" pitchFamily="18" charset="0"/>
                <a:cs typeface="Liberation Serif" panose="02020603050405020304" pitchFamily="18" charset="0"/>
              </a:rPr>
              <a:t>Nature, 2018</a:t>
            </a:r>
          </a:p>
        </p:txBody>
      </p:sp>
      <p:graphicFrame>
        <p:nvGraphicFramePr>
          <p:cNvPr id="4" name="Objet 3">
            <a:extLst>
              <a:ext uri="{FF2B5EF4-FFF2-40B4-BE49-F238E27FC236}">
                <a16:creationId xmlns:a16="http://schemas.microsoft.com/office/drawing/2014/main" id="{F8FF3F99-2B54-437D-80E1-9AB07EFE7524}"/>
              </a:ext>
            </a:extLst>
          </p:cNvPr>
          <p:cNvGraphicFramePr>
            <a:graphicFrameLocks noChangeAspect="1"/>
          </p:cNvGraphicFramePr>
          <p:nvPr>
            <p:custDataLst>
              <p:tags r:id="rId5"/>
            </p:custDataLst>
            <p:extLst>
              <p:ext uri="{D42A27DB-BD31-4B8C-83A1-F6EECF244321}">
                <p14:modId xmlns:p14="http://schemas.microsoft.com/office/powerpoint/2010/main" val="941485915"/>
              </p:ext>
            </p:extLst>
          </p:nvPr>
        </p:nvGraphicFramePr>
        <p:xfrm>
          <a:off x="0" y="5135342"/>
          <a:ext cx="12188952" cy="2022175"/>
        </p:xfrm>
        <a:graphic>
          <a:graphicData uri="http://schemas.openxmlformats.org/presentationml/2006/ole">
            <mc:AlternateContent xmlns:mc="http://schemas.openxmlformats.org/markup-compatibility/2006">
              <mc:Choice xmlns:v="urn:schemas-microsoft-com:vml" Requires="v">
                <p:oleObj name="Image" r:id="rId7" imgW="7961760" imgH="1320480" progId="Photoshop.Image.9">
                  <p:embed/>
                </p:oleObj>
              </mc:Choice>
              <mc:Fallback>
                <p:oleObj name="Image" r:id="rId7" imgW="7961760" imgH="1320480" progId="Photoshop.Image.9">
                  <p:embed/>
                  <p:pic>
                    <p:nvPicPr>
                      <p:cNvPr id="4" name="Objet 3">
                        <a:extLst>
                          <a:ext uri="{FF2B5EF4-FFF2-40B4-BE49-F238E27FC236}">
                            <a16:creationId xmlns:a16="http://schemas.microsoft.com/office/drawing/2014/main" id="{F8FF3F99-2B54-437D-80E1-9AB07EFE7524}"/>
                          </a:ext>
                        </a:extLst>
                      </p:cNvPr>
                      <p:cNvPicPr/>
                      <p:nvPr/>
                    </p:nvPicPr>
                    <p:blipFill>
                      <a:blip r:embed="rId8"/>
                      <a:stretch>
                        <a:fillRect/>
                      </a:stretch>
                    </p:blipFill>
                    <p:spPr>
                      <a:xfrm>
                        <a:off x="0" y="5135342"/>
                        <a:ext cx="12188952" cy="2022175"/>
                      </a:xfrm>
                      <a:prstGeom prst="rect">
                        <a:avLst/>
                      </a:prstGeom>
                    </p:spPr>
                  </p:pic>
                </p:oleObj>
              </mc:Fallback>
            </mc:AlternateContent>
          </a:graphicData>
        </a:graphic>
      </p:graphicFrame>
    </p:spTree>
    <p:extLst>
      <p:ext uri="{BB962C8B-B14F-4D97-AF65-F5344CB8AC3E}">
        <p14:creationId xmlns:p14="http://schemas.microsoft.com/office/powerpoint/2010/main" val="3314549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arbre, extérieur, herbe, nature&#10;&#10;Description générée automatiquement">
            <a:extLst>
              <a:ext uri="{FF2B5EF4-FFF2-40B4-BE49-F238E27FC236}">
                <a16:creationId xmlns:a16="http://schemas.microsoft.com/office/drawing/2014/main" id="{BDF54519-C547-438B-A556-110A65A24D2F}"/>
              </a:ext>
            </a:extLst>
          </p:cNvPr>
          <p:cNvPicPr>
            <a:picLocks noChangeAspect="1"/>
          </p:cNvPicPr>
          <p:nvPr>
            <p:custDataLst>
              <p:tags r:id="rId1"/>
            </p:custDataLst>
          </p:nvPr>
        </p:nvPicPr>
        <p:blipFill rotWithShape="1">
          <a:blip r:embed="rId6">
            <a:alphaModFix/>
            <a:extLst>
              <a:ext uri="{28A0092B-C50C-407E-A947-70E740481C1C}">
                <a14:useLocalDpi xmlns:a14="http://schemas.microsoft.com/office/drawing/2010/main" val="0"/>
              </a:ext>
            </a:extLst>
          </a:blip>
          <a:srcRect l="20461" r="17537"/>
          <a:stretch/>
        </p:blipFill>
        <p:spPr>
          <a:xfrm>
            <a:off x="5797848" y="10"/>
            <a:ext cx="6394152" cy="6857990"/>
          </a:xfrm>
          <a:prstGeom prst="rect">
            <a:avLst/>
          </a:prstGeom>
        </p:spPr>
      </p:pic>
      <p:pic>
        <p:nvPicPr>
          <p:cNvPr id="14"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re 1">
            <a:extLst>
              <a:ext uri="{FF2B5EF4-FFF2-40B4-BE49-F238E27FC236}">
                <a16:creationId xmlns:a16="http://schemas.microsoft.com/office/drawing/2014/main" id="{C8F43C8F-E59D-4735-9106-E45AB1129825}"/>
              </a:ext>
            </a:extLst>
          </p:cNvPr>
          <p:cNvSpPr>
            <a:spLocks noGrp="1"/>
          </p:cNvSpPr>
          <p:nvPr>
            <p:ph type="title"/>
            <p:custDataLst>
              <p:tags r:id="rId3"/>
            </p:custDataLst>
          </p:nvPr>
        </p:nvSpPr>
        <p:spPr>
          <a:xfrm>
            <a:off x="787696" y="141195"/>
            <a:ext cx="4803636" cy="1311664"/>
          </a:xfrm>
        </p:spPr>
        <p:txBody>
          <a:bodyPr>
            <a:normAutofit/>
          </a:bodyPr>
          <a:lstStyle/>
          <a:p>
            <a:r>
              <a:rPr lang="fr-CA" b="1" dirty="0">
                <a:solidFill>
                  <a:srgbClr val="000000"/>
                </a:solidFill>
              </a:rPr>
              <a:t>L’eau c’est la vie</a:t>
            </a:r>
          </a:p>
        </p:txBody>
      </p:sp>
      <p:sp>
        <p:nvSpPr>
          <p:cNvPr id="3" name="Espace réservé du contenu 2">
            <a:extLst>
              <a:ext uri="{FF2B5EF4-FFF2-40B4-BE49-F238E27FC236}">
                <a16:creationId xmlns:a16="http://schemas.microsoft.com/office/drawing/2014/main" id="{50E7023C-C36E-44F7-A560-DCAF9AD987C2}"/>
              </a:ext>
            </a:extLst>
          </p:cNvPr>
          <p:cNvSpPr>
            <a:spLocks noGrp="1"/>
          </p:cNvSpPr>
          <p:nvPr>
            <p:ph idx="1"/>
            <p:custDataLst>
              <p:tags r:id="rId4"/>
            </p:custDataLst>
          </p:nvPr>
        </p:nvSpPr>
        <p:spPr>
          <a:xfrm>
            <a:off x="283029" y="1393370"/>
            <a:ext cx="5812971" cy="4855029"/>
          </a:xfrm>
        </p:spPr>
        <p:txBody>
          <a:bodyPr anchor="ctr">
            <a:noAutofit/>
          </a:bodyPr>
          <a:lstStyle/>
          <a:p>
            <a:pPr marL="0" indent="0">
              <a:buNone/>
            </a:pPr>
            <a:r>
              <a:rPr lang="fr-CA" sz="2400" dirty="0">
                <a:solidFill>
                  <a:srgbClr val="000000"/>
                </a:solidFill>
              </a:rPr>
              <a:t>Les rivières sont les veines par lesquelles circule et se propage toute cette vie animale et végétale. </a:t>
            </a:r>
          </a:p>
          <a:p>
            <a:pPr marL="0" indent="0">
              <a:buNone/>
            </a:pPr>
            <a:endParaRPr lang="fr-CA" sz="2400" dirty="0">
              <a:solidFill>
                <a:srgbClr val="000000"/>
              </a:solidFill>
            </a:endParaRPr>
          </a:p>
          <a:p>
            <a:pPr marL="0" indent="0">
              <a:buNone/>
            </a:pPr>
            <a:r>
              <a:rPr lang="fr-CA" sz="2400" dirty="0">
                <a:solidFill>
                  <a:srgbClr val="000000"/>
                </a:solidFill>
              </a:rPr>
              <a:t>C’est pourquoi il est essentiel de protéger les quelques rivières libres de barrage et/ou celles encore pleines de belle vie sauvage. </a:t>
            </a:r>
          </a:p>
          <a:p>
            <a:pPr marL="0" indent="0">
              <a:buNone/>
            </a:pPr>
            <a:endParaRPr lang="fr-CA" sz="2400" dirty="0">
              <a:solidFill>
                <a:srgbClr val="000000"/>
              </a:solidFill>
            </a:endParaRPr>
          </a:p>
          <a:p>
            <a:pPr marL="0" indent="0">
              <a:buNone/>
            </a:pPr>
            <a:r>
              <a:rPr lang="fr-CA" sz="2400" dirty="0">
                <a:solidFill>
                  <a:srgbClr val="000000"/>
                </a:solidFill>
              </a:rPr>
              <a:t>Toutes les rivières sont précieuses. Nous avons la responsabilité de prendre soin de celles qui sont encore en santé et de regénérer celles qui sont polluées. Protégeons les rivières!</a:t>
            </a:r>
          </a:p>
        </p:txBody>
      </p:sp>
    </p:spTree>
    <p:extLst>
      <p:ext uri="{BB962C8B-B14F-4D97-AF65-F5344CB8AC3E}">
        <p14:creationId xmlns:p14="http://schemas.microsoft.com/office/powerpoint/2010/main" val="538915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1E8E5F-0099-42A0-BC3D-D20FFEBCF192}"/>
              </a:ext>
            </a:extLst>
          </p:cNvPr>
          <p:cNvSpPr>
            <a:spLocks noGrp="1"/>
          </p:cNvSpPr>
          <p:nvPr>
            <p:ph type="title"/>
            <p:custDataLst>
              <p:tags r:id="rId1"/>
            </p:custDataLst>
          </p:nvPr>
        </p:nvSpPr>
        <p:spPr>
          <a:xfrm>
            <a:off x="179904" y="883140"/>
            <a:ext cx="5193752" cy="1088136"/>
          </a:xfrm>
        </p:spPr>
        <p:txBody>
          <a:bodyPr anchor="b">
            <a:noAutofit/>
          </a:bodyPr>
          <a:lstStyle/>
          <a:p>
            <a:r>
              <a:rPr lang="fr-CA" sz="3200" b="1" dirty="0"/>
              <a:t>Nous n’avons pas protégé le territoire où se concentre la biodiversité.</a:t>
            </a:r>
          </a:p>
        </p:txBody>
      </p:sp>
      <p:sp>
        <p:nvSpPr>
          <p:cNvPr id="3" name="Espace réservé du contenu 2">
            <a:extLst>
              <a:ext uri="{FF2B5EF4-FFF2-40B4-BE49-F238E27FC236}">
                <a16:creationId xmlns:a16="http://schemas.microsoft.com/office/drawing/2014/main" id="{84D2FFFA-9617-4FA9-8C4A-D8B41F7E1982}"/>
              </a:ext>
            </a:extLst>
          </p:cNvPr>
          <p:cNvSpPr>
            <a:spLocks noGrp="1"/>
          </p:cNvSpPr>
          <p:nvPr>
            <p:ph idx="1"/>
            <p:custDataLst>
              <p:tags r:id="rId2"/>
            </p:custDataLst>
          </p:nvPr>
        </p:nvSpPr>
        <p:spPr>
          <a:xfrm>
            <a:off x="239971" y="2283468"/>
            <a:ext cx="5008014" cy="3745107"/>
          </a:xfrm>
        </p:spPr>
        <p:txBody>
          <a:bodyPr anchor="t">
            <a:normAutofit/>
          </a:bodyPr>
          <a:lstStyle/>
          <a:p>
            <a:pPr marL="0" indent="0" eaLnBrk="0" fontAlgn="base" hangingPunct="0">
              <a:spcBef>
                <a:spcPct val="0"/>
              </a:spcBef>
              <a:spcAft>
                <a:spcPts val="600"/>
              </a:spcAft>
              <a:buNone/>
            </a:pPr>
            <a:r>
              <a:rPr lang="fr-CA" sz="2200" b="1" dirty="0">
                <a:effectLst/>
                <a:latin typeface="Helvetica" panose="020B0604020202020204" pitchFamily="34" charset="0"/>
                <a:ea typeface="SimSun" panose="02010600030101010101" pitchFamily="2" charset="-122"/>
                <a:cs typeface="Helvetica" panose="020B0604020202020204" pitchFamily="34" charset="0"/>
              </a:rPr>
              <a:t>L'engagement international</a:t>
            </a:r>
            <a:r>
              <a:rPr lang="fr-CA" sz="2200" dirty="0">
                <a:effectLst/>
                <a:latin typeface="Helvetica" panose="020B0604020202020204" pitchFamily="34" charset="0"/>
                <a:ea typeface="SimSun" panose="02010600030101010101" pitchFamily="2" charset="-122"/>
                <a:cs typeface="Helvetica" panose="020B0604020202020204" pitchFamily="34" charset="0"/>
              </a:rPr>
              <a:t> spécifie que  la biodiversité  doit être maintenue grâce à un </a:t>
            </a:r>
            <a:r>
              <a:rPr lang="fr-CA" sz="2200" b="1" dirty="0">
                <a:effectLst/>
                <a:latin typeface="Helvetica" panose="020B0604020202020204" pitchFamily="34" charset="0"/>
                <a:ea typeface="SimSun" panose="02010600030101010101" pitchFamily="2" charset="-122"/>
                <a:cs typeface="Helvetica" panose="020B0604020202020204" pitchFamily="34" charset="0"/>
              </a:rPr>
              <a:t>réseau </a:t>
            </a:r>
            <a:r>
              <a:rPr lang="fr-CA" sz="2200" b="1">
                <a:effectLst/>
                <a:latin typeface="Helvetica" panose="020B0604020202020204" pitchFamily="34" charset="0"/>
                <a:ea typeface="SimSun" panose="02010600030101010101" pitchFamily="2" charset="-122"/>
                <a:cs typeface="Helvetica" panose="020B0604020202020204" pitchFamily="34" charset="0"/>
              </a:rPr>
              <a:t>écologiquement représentatif </a:t>
            </a:r>
            <a:r>
              <a:rPr lang="fr-CA" sz="2200" b="1" dirty="0">
                <a:effectLst/>
                <a:latin typeface="Helvetica" panose="020B0604020202020204" pitchFamily="34" charset="0"/>
                <a:ea typeface="SimSun" panose="02010600030101010101" pitchFamily="2" charset="-122"/>
                <a:cs typeface="Helvetica" panose="020B0604020202020204" pitchFamily="34" charset="0"/>
              </a:rPr>
              <a:t>et </a:t>
            </a:r>
            <a:r>
              <a:rPr lang="fr-CA" sz="2200" b="1">
                <a:effectLst/>
                <a:latin typeface="Helvetica" panose="020B0604020202020204" pitchFamily="34" charset="0"/>
                <a:ea typeface="SimSun" panose="02010600030101010101" pitchFamily="2" charset="-122"/>
                <a:cs typeface="Helvetica" panose="020B0604020202020204" pitchFamily="34" charset="0"/>
              </a:rPr>
              <a:t>bien relié </a:t>
            </a:r>
            <a:r>
              <a:rPr lang="fr-CA" sz="2200" b="1" dirty="0">
                <a:effectLst/>
                <a:latin typeface="Helvetica" panose="020B0604020202020204" pitchFamily="34" charset="0"/>
                <a:ea typeface="SimSun" panose="02010600030101010101" pitchFamily="2" charset="-122"/>
                <a:cs typeface="Helvetica" panose="020B0604020202020204" pitchFamily="34" charset="0"/>
              </a:rPr>
              <a:t>d’aires protégées…</a:t>
            </a:r>
            <a:endParaRPr lang="fr-CA" sz="2200" dirty="0">
              <a:latin typeface="Liberation Serif" panose="02020603050405020304" pitchFamily="18" charset="0"/>
              <a:ea typeface="Liberation Serif" panose="02020603050405020304" pitchFamily="18" charset="0"/>
              <a:cs typeface="Liberation Serif" panose="02020603050405020304" pitchFamily="18" charset="0"/>
            </a:endParaRPr>
          </a:p>
          <a:p>
            <a:pPr marL="0" indent="0" eaLnBrk="0" fontAlgn="base" hangingPunct="0">
              <a:spcBef>
                <a:spcPct val="0"/>
              </a:spcBef>
              <a:spcAft>
                <a:spcPts val="600"/>
              </a:spcAft>
              <a:buNone/>
            </a:pPr>
            <a:r>
              <a:rPr lang="fr-CA" sz="2200" dirty="0">
                <a:effectLst/>
                <a:latin typeface="Liberation Serif" panose="02020603050405020304" pitchFamily="18" charset="0"/>
                <a:ea typeface="Liberation Serif" panose="02020603050405020304" pitchFamily="18" charset="0"/>
                <a:cs typeface="Liberation Serif" panose="02020603050405020304" pitchFamily="18" charset="0"/>
              </a:rPr>
              <a:t>Les 83 projets d'aires protégées proposés par les hauts fonctionnaires du MELCC pour le sud du Québec, permettant de satisfaire l'entente avec l'ONU, ont été exclus en décembre 2020.</a:t>
            </a:r>
          </a:p>
          <a:p>
            <a:pPr marL="0" marR="0" lvl="0" indent="0" defTabSz="914400" rtl="0" eaLnBrk="0" fontAlgn="base" latinLnBrk="0" hangingPunct="0">
              <a:spcBef>
                <a:spcPct val="0"/>
              </a:spcBef>
              <a:spcAft>
                <a:spcPts val="600"/>
              </a:spcAft>
              <a:buClrTx/>
              <a:buSzTx/>
              <a:buFontTx/>
              <a:buNone/>
              <a:tabLst/>
            </a:pPr>
            <a:endParaRPr kumimoji="0" lang="fr-CA" altLang="zh-CN" sz="22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endParaRPr kumimoji="0" lang="fr-CA" altLang="zh-CN" sz="1800" b="0" i="0" u="none" strike="noStrike" cap="none" normalizeH="0" baseline="0" dirty="0">
              <a:ln>
                <a:noFill/>
              </a:ln>
              <a:effectLst/>
              <a:latin typeface="Arial" panose="020B0604020202020204" pitchFamily="34" charset="0"/>
            </a:endParaRPr>
          </a:p>
        </p:txBody>
      </p:sp>
      <p:pic>
        <p:nvPicPr>
          <p:cNvPr id="1025" name="Image 1">
            <a:extLst>
              <a:ext uri="{FF2B5EF4-FFF2-40B4-BE49-F238E27FC236}">
                <a16:creationId xmlns:a16="http://schemas.microsoft.com/office/drawing/2014/main" id="{5DFA2738-A273-470B-A034-40577BE074A0}"/>
              </a:ext>
            </a:extLst>
          </p:cNvPr>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l="4012" r="31495" b="1"/>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8BCF4E80-5E5C-48E7-A44B-47434F264EF1}"/>
              </a:ext>
            </a:extLst>
          </p:cNvPr>
          <p:cNvSpPr>
            <a:spLocks noChangeArrowheads="1"/>
          </p:cNvSpPr>
          <p:nvPr>
            <p:custDataLst>
              <p:tags r:id="rId4"/>
            </p:custDataLst>
          </p:nvPr>
        </p:nvSpPr>
        <p:spPr bwMode="auto">
          <a:xfrm>
            <a:off x="114299" y="6304788"/>
            <a:ext cx="1069848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fr-CA" altLang="zh-CN" sz="1200" b="0" i="0" u="none" strike="noStrike" cap="none" normalizeH="0" baseline="0" dirty="0">
                <a:ln>
                  <a:noFill/>
                </a:ln>
                <a:solidFill>
                  <a:schemeClr val="tx1"/>
                </a:solidFill>
                <a:effectLst/>
                <a:latin typeface="Liberation Serif" panose="02020603050405020304" pitchFamily="18" charset="0"/>
                <a:ea typeface="SimSun" panose="02010600030101010101" pitchFamily="2" charset="-122"/>
                <a:cs typeface="Liberation Serif" panose="02020603050405020304" pitchFamily="18" charset="0"/>
              </a:rPr>
              <a:t>Les aires protégées situées au Sud sont des aires protégées aquatiques, qui ne comptent pas dans le 17%</a:t>
            </a:r>
            <a:endParaRPr kumimoji="0" lang="fr-CA" altLang="zh-CN"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66124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7FF5DF2-FBDD-444F-9ECB-016AB83894F5}"/>
              </a:ext>
            </a:extLst>
          </p:cNvPr>
          <p:cNvSpPr>
            <a:spLocks noGrp="1"/>
          </p:cNvSpPr>
          <p:nvPr>
            <p:ph type="title"/>
            <p:custDataLst>
              <p:tags r:id="rId2"/>
            </p:custDataLst>
          </p:nvPr>
        </p:nvSpPr>
        <p:spPr>
          <a:xfrm>
            <a:off x="838200" y="365125"/>
            <a:ext cx="10515600" cy="1325563"/>
          </a:xfrm>
        </p:spPr>
        <p:txBody>
          <a:bodyPr>
            <a:normAutofit/>
          </a:bodyPr>
          <a:lstStyle/>
          <a:p>
            <a:r>
              <a:rPr lang="fr-CA" sz="4200" b="1" dirty="0">
                <a:latin typeface="Times New Roman" panose="02020603050405020304" pitchFamily="18" charset="0"/>
                <a:cs typeface="Times New Roman" panose="02020603050405020304" pitchFamily="18" charset="0"/>
              </a:rPr>
              <a:t>Un long travail de parfois plus de 12 ans de consultation vient d’être effectué</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0CEB0835-FD2A-4530-B94E-1A920C869890}"/>
              </a:ext>
            </a:extLst>
          </p:cNvPr>
          <p:cNvSpPr>
            <a:spLocks noGrp="1"/>
          </p:cNvSpPr>
          <p:nvPr>
            <p:ph idx="1"/>
            <p:custDataLst>
              <p:tags r:id="rId4"/>
            </p:custDataLst>
          </p:nvPr>
        </p:nvSpPr>
        <p:spPr>
          <a:xfrm>
            <a:off x="838200" y="1929384"/>
            <a:ext cx="10515600" cy="2775305"/>
          </a:xfrm>
        </p:spPr>
        <p:txBody>
          <a:bodyPr>
            <a:normAutofit lnSpcReduction="10000"/>
          </a:bodyPr>
          <a:lstStyle/>
          <a:p>
            <a:endParaRPr lang="fr-CA" sz="2200" dirty="0"/>
          </a:p>
          <a:p>
            <a:r>
              <a:rPr lang="fr-CA" sz="2200" dirty="0"/>
              <a:t>Citoyens, scientifiques, élus locaux et régionaux, fonctionnaires de tous les ministères concernés, grands groupes environnementaux, communautés des Premières Nations, et même certains industriels forestiers, dans l’ensemble, s’étaient entendus pour ces 83 aires protégées.</a:t>
            </a:r>
          </a:p>
          <a:p>
            <a:r>
              <a:rPr lang="fr-CA" sz="2200" dirty="0"/>
              <a:t>Personne n’a envie de reprendre ce processus. Il ne manque qu’une signature du ministre du MELCC. La confiance de la population envers le gouvernement s’est fragilisée suite à la décision d’exclure ces 83 milieux naturels du projet de protection. Atteindre l’objectif de 30% d’aires protégées sera un défi dans ce contexte… </a:t>
            </a:r>
          </a:p>
        </p:txBody>
      </p:sp>
      <p:graphicFrame>
        <p:nvGraphicFramePr>
          <p:cNvPr id="4" name="Objet 3">
            <a:extLst>
              <a:ext uri="{FF2B5EF4-FFF2-40B4-BE49-F238E27FC236}">
                <a16:creationId xmlns:a16="http://schemas.microsoft.com/office/drawing/2014/main" id="{170460AB-07BC-4089-95E6-1368BE7D9EB5}"/>
              </a:ext>
            </a:extLst>
          </p:cNvPr>
          <p:cNvGraphicFramePr>
            <a:graphicFrameLocks noChangeAspect="1"/>
          </p:cNvGraphicFramePr>
          <p:nvPr>
            <p:custDataLst>
              <p:tags r:id="rId5"/>
            </p:custDataLst>
            <p:extLst>
              <p:ext uri="{D42A27DB-BD31-4B8C-83A1-F6EECF244321}">
                <p14:modId xmlns:p14="http://schemas.microsoft.com/office/powerpoint/2010/main" val="3888504271"/>
              </p:ext>
            </p:extLst>
          </p:nvPr>
        </p:nvGraphicFramePr>
        <p:xfrm>
          <a:off x="0" y="4764526"/>
          <a:ext cx="12618720" cy="2093474"/>
        </p:xfrm>
        <a:graphic>
          <a:graphicData uri="http://schemas.openxmlformats.org/presentationml/2006/ole">
            <mc:AlternateContent xmlns:mc="http://schemas.openxmlformats.org/markup-compatibility/2006">
              <mc:Choice xmlns:v="urn:schemas-microsoft-com:vml" Requires="v">
                <p:oleObj name="Image" r:id="rId7" imgW="7961760" imgH="1320480" progId="Photoshop.Image.9">
                  <p:embed/>
                </p:oleObj>
              </mc:Choice>
              <mc:Fallback>
                <p:oleObj name="Image" r:id="rId7" imgW="7961760" imgH="1320480" progId="Photoshop.Image.9">
                  <p:embed/>
                  <p:pic>
                    <p:nvPicPr>
                      <p:cNvPr id="4" name="Objet 3">
                        <a:extLst>
                          <a:ext uri="{FF2B5EF4-FFF2-40B4-BE49-F238E27FC236}">
                            <a16:creationId xmlns:a16="http://schemas.microsoft.com/office/drawing/2014/main" id="{170460AB-07BC-4089-95E6-1368BE7D9EB5}"/>
                          </a:ext>
                        </a:extLst>
                      </p:cNvPr>
                      <p:cNvPicPr/>
                      <p:nvPr/>
                    </p:nvPicPr>
                    <p:blipFill>
                      <a:blip r:embed="rId8"/>
                      <a:stretch>
                        <a:fillRect/>
                      </a:stretch>
                    </p:blipFill>
                    <p:spPr>
                      <a:xfrm>
                        <a:off x="0" y="4764526"/>
                        <a:ext cx="12618720" cy="2093474"/>
                      </a:xfrm>
                      <a:prstGeom prst="rect">
                        <a:avLst/>
                      </a:prstGeom>
                    </p:spPr>
                  </p:pic>
                </p:oleObj>
              </mc:Fallback>
            </mc:AlternateContent>
          </a:graphicData>
        </a:graphic>
      </p:graphicFrame>
    </p:spTree>
    <p:extLst>
      <p:ext uri="{BB962C8B-B14F-4D97-AF65-F5344CB8AC3E}">
        <p14:creationId xmlns:p14="http://schemas.microsoft.com/office/powerpoint/2010/main" val="710845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custDataLst>
              <p:tags r:id="rId2"/>
            </p:custDataLst>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4E8041F-4773-4337-ABBE-8202E3322273}"/>
              </a:ext>
            </a:extLst>
          </p:cNvPr>
          <p:cNvSpPr>
            <a:spLocks noGrp="1"/>
          </p:cNvSpPr>
          <p:nvPr>
            <p:ph type="title"/>
            <p:custDataLst>
              <p:tags r:id="rId3"/>
            </p:custDataLst>
          </p:nvPr>
        </p:nvSpPr>
        <p:spPr>
          <a:xfrm>
            <a:off x="3045368" y="2043663"/>
            <a:ext cx="6105194" cy="2031055"/>
          </a:xfrm>
        </p:spPr>
        <p:txBody>
          <a:bodyPr vert="horz" lIns="91440" tIns="45720" rIns="91440" bIns="45720" rtlCol="0" anchor="b">
            <a:normAutofit/>
          </a:bodyPr>
          <a:lstStyle/>
          <a:p>
            <a:pPr algn="ctr"/>
            <a:r>
              <a:rPr lang="en-US" sz="3300" b="1" kern="1200" dirty="0">
                <a:solidFill>
                  <a:srgbClr val="FFFFFF"/>
                </a:solidFill>
                <a:latin typeface="+mj-lt"/>
                <a:ea typeface="+mj-ea"/>
                <a:cs typeface="+mj-cs"/>
              </a:rPr>
              <a:t>Des gens de </a:t>
            </a:r>
            <a:r>
              <a:rPr lang="en-US" sz="3300" b="1" kern="1200" dirty="0" err="1">
                <a:solidFill>
                  <a:srgbClr val="FFFFFF"/>
                </a:solidFill>
                <a:latin typeface="+mj-lt"/>
                <a:ea typeface="+mj-ea"/>
                <a:cs typeface="+mj-cs"/>
              </a:rPr>
              <a:t>partout</a:t>
            </a:r>
            <a:r>
              <a:rPr lang="en-US" sz="3300" b="1" kern="1200" dirty="0">
                <a:solidFill>
                  <a:srgbClr val="FFFFFF"/>
                </a:solidFill>
                <a:latin typeface="+mj-lt"/>
                <a:ea typeface="+mj-ea"/>
                <a:cs typeface="+mj-cs"/>
              </a:rPr>
              <a:t> </a:t>
            </a:r>
            <a:r>
              <a:rPr lang="fr-CA" sz="3300" b="1" kern="1200" dirty="0">
                <a:solidFill>
                  <a:srgbClr val="FFFFFF"/>
                </a:solidFill>
                <a:latin typeface="+mj-lt"/>
                <a:ea typeface="+mj-ea"/>
                <a:cs typeface="+mj-cs"/>
              </a:rPr>
              <a:t>se</a:t>
            </a:r>
            <a:r>
              <a:rPr lang="en-US" sz="3300" b="1" kern="1200" dirty="0">
                <a:solidFill>
                  <a:srgbClr val="FFFFFF"/>
                </a:solidFill>
                <a:latin typeface="+mj-lt"/>
                <a:ea typeface="+mj-ea"/>
                <a:cs typeface="+mj-cs"/>
              </a:rPr>
              <a:t> </a:t>
            </a:r>
            <a:r>
              <a:rPr lang="en-US" sz="3300" b="1" kern="1200" dirty="0" err="1">
                <a:solidFill>
                  <a:srgbClr val="FFFFFF"/>
                </a:solidFill>
                <a:latin typeface="+mj-lt"/>
                <a:ea typeface="+mj-ea"/>
                <a:cs typeface="+mj-cs"/>
              </a:rPr>
              <a:t>mobilisent</a:t>
            </a:r>
            <a:r>
              <a:rPr lang="en-US" sz="3300" b="1" kern="1200" dirty="0">
                <a:solidFill>
                  <a:srgbClr val="FFFFFF"/>
                </a:solidFill>
                <a:latin typeface="+mj-lt"/>
                <a:ea typeface="+mj-ea"/>
                <a:cs typeface="+mj-cs"/>
              </a:rPr>
              <a:t> pour </a:t>
            </a:r>
            <a:r>
              <a:rPr lang="en-US" sz="3300" b="1" kern="1200" dirty="0" err="1">
                <a:solidFill>
                  <a:srgbClr val="FFFFFF"/>
                </a:solidFill>
                <a:latin typeface="+mj-lt"/>
                <a:ea typeface="+mj-ea"/>
                <a:cs typeface="+mj-cs"/>
              </a:rPr>
              <a:t>protéger</a:t>
            </a:r>
            <a:r>
              <a:rPr lang="en-US" sz="3300" b="1" kern="1200" dirty="0">
                <a:solidFill>
                  <a:srgbClr val="FFFFFF"/>
                </a:solidFill>
                <a:latin typeface="+mj-lt"/>
                <a:ea typeface="+mj-ea"/>
                <a:cs typeface="+mj-cs"/>
              </a:rPr>
              <a:t> </a:t>
            </a:r>
            <a:r>
              <a:rPr lang="en-US" sz="3300" b="1" kern="1200" dirty="0" err="1">
                <a:solidFill>
                  <a:srgbClr val="FFFFFF"/>
                </a:solidFill>
                <a:latin typeface="+mj-lt"/>
                <a:ea typeface="+mj-ea"/>
                <a:cs typeface="+mj-cs"/>
              </a:rPr>
              <a:t>ces</a:t>
            </a:r>
            <a:r>
              <a:rPr lang="en-US" sz="3300" b="1" kern="1200" dirty="0">
                <a:solidFill>
                  <a:srgbClr val="FFFFFF"/>
                </a:solidFill>
                <a:latin typeface="+mj-lt"/>
                <a:ea typeface="+mj-ea"/>
                <a:cs typeface="+mj-cs"/>
              </a:rPr>
              <a:t> </a:t>
            </a:r>
            <a:r>
              <a:rPr lang="en-US" sz="3300" b="1" kern="1200" dirty="0" err="1">
                <a:solidFill>
                  <a:srgbClr val="FFFFFF"/>
                </a:solidFill>
                <a:latin typeface="+mj-lt"/>
                <a:ea typeface="+mj-ea"/>
                <a:cs typeface="+mj-cs"/>
              </a:rPr>
              <a:t>territoires</a:t>
            </a:r>
            <a:r>
              <a:rPr lang="en-US" sz="3300" b="1" kern="1200" dirty="0">
                <a:solidFill>
                  <a:srgbClr val="FFFFFF"/>
                </a:solidFill>
                <a:latin typeface="+mj-lt"/>
                <a:ea typeface="+mj-ea"/>
                <a:cs typeface="+mj-cs"/>
              </a:rPr>
              <a:t> </a:t>
            </a:r>
            <a:r>
              <a:rPr lang="en-US" sz="3300" b="1" kern="1200" dirty="0" err="1">
                <a:solidFill>
                  <a:srgbClr val="FFFFFF"/>
                </a:solidFill>
                <a:latin typeface="+mj-lt"/>
                <a:ea typeface="+mj-ea"/>
                <a:cs typeface="+mj-cs"/>
              </a:rPr>
              <a:t>qu’ils</a:t>
            </a:r>
            <a:r>
              <a:rPr lang="en-US" sz="3300" b="1" kern="1200" dirty="0">
                <a:solidFill>
                  <a:srgbClr val="FFFFFF"/>
                </a:solidFill>
                <a:latin typeface="+mj-lt"/>
                <a:ea typeface="+mj-ea"/>
                <a:cs typeface="+mj-cs"/>
              </a:rPr>
              <a:t> </a:t>
            </a:r>
            <a:r>
              <a:rPr lang="en-US" sz="3300" b="1" kern="1200" dirty="0" err="1">
                <a:solidFill>
                  <a:srgbClr val="FFFFFF"/>
                </a:solidFill>
                <a:latin typeface="+mj-lt"/>
                <a:ea typeface="+mj-ea"/>
                <a:cs typeface="+mj-cs"/>
              </a:rPr>
              <a:t>aiment</a:t>
            </a:r>
            <a:r>
              <a:rPr lang="en-US" sz="3300" b="1" kern="1200" dirty="0">
                <a:solidFill>
                  <a:srgbClr val="FFFFFF"/>
                </a:solidFill>
                <a:latin typeface="+mj-lt"/>
                <a:ea typeface="+mj-ea"/>
                <a:cs typeface="+mj-cs"/>
              </a:rPr>
              <a:t> de </a:t>
            </a:r>
            <a:r>
              <a:rPr lang="en-US" sz="3300" b="1" kern="1200" dirty="0" err="1">
                <a:solidFill>
                  <a:srgbClr val="FFFFFF"/>
                </a:solidFill>
                <a:latin typeface="+mj-lt"/>
                <a:ea typeface="+mj-ea"/>
                <a:cs typeface="+mj-cs"/>
              </a:rPr>
              <a:t>tou</a:t>
            </a:r>
            <a:r>
              <a:rPr lang="fr-CA" sz="3300" b="1" kern="1200" dirty="0">
                <a:solidFill>
                  <a:srgbClr val="FFFFFF"/>
                </a:solidFill>
                <a:latin typeface="+mj-lt"/>
                <a:ea typeface="+mj-ea"/>
                <a:cs typeface="+mj-cs"/>
              </a:rPr>
              <a:t>t</a:t>
            </a:r>
            <a:r>
              <a:rPr lang="en-US" sz="3300" b="1" kern="1200" dirty="0">
                <a:solidFill>
                  <a:srgbClr val="FFFFFF"/>
                </a:solidFill>
                <a:latin typeface="+mj-lt"/>
                <a:ea typeface="+mj-ea"/>
                <a:cs typeface="+mj-cs"/>
              </a:rPr>
              <a:t> </a:t>
            </a:r>
            <a:r>
              <a:rPr lang="en-US" sz="3300" b="1" kern="1200" dirty="0" err="1">
                <a:solidFill>
                  <a:srgbClr val="FFFFFF"/>
                </a:solidFill>
                <a:latin typeface="+mj-lt"/>
                <a:ea typeface="+mj-ea"/>
                <a:cs typeface="+mj-cs"/>
              </a:rPr>
              <a:t>cœur</a:t>
            </a:r>
            <a:r>
              <a:rPr lang="fr-CA" sz="3300" b="1" kern="1200" dirty="0">
                <a:solidFill>
                  <a:srgbClr val="FFFFFF"/>
                </a:solidFill>
                <a:latin typeface="+mj-lt"/>
                <a:ea typeface="+mj-ea"/>
                <a:cs typeface="+mj-cs"/>
              </a:rPr>
              <a:t>.</a:t>
            </a:r>
            <a:endParaRPr lang="en-US" sz="3300" b="1" kern="1200" dirty="0">
              <a:solidFill>
                <a:srgbClr val="FFFFFF"/>
              </a:solidFill>
              <a:latin typeface="+mj-lt"/>
              <a:ea typeface="+mj-ea"/>
              <a:cs typeface="+mj-cs"/>
            </a:endParaRPr>
          </a:p>
        </p:txBody>
      </p:sp>
    </p:spTree>
    <p:extLst>
      <p:ext uri="{BB962C8B-B14F-4D97-AF65-F5344CB8AC3E}">
        <p14:creationId xmlns:p14="http://schemas.microsoft.com/office/powerpoint/2010/main" val="1707266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14250</TotalTime>
  <Words>1419</Words>
  <Application>Microsoft Office PowerPoint</Application>
  <PresentationFormat>Grand écran</PresentationFormat>
  <Paragraphs>90</Paragraphs>
  <Slides>18</Slides>
  <Notes>0</Notes>
  <HiddenSlides>0</HiddenSlides>
  <MMClips>0</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2</vt:i4>
      </vt:variant>
      <vt:variant>
        <vt:lpstr>Titres des diapositives</vt:lpstr>
      </vt:variant>
      <vt:variant>
        <vt:i4>18</vt:i4>
      </vt:variant>
    </vt:vector>
  </HeadingPairs>
  <TitlesOfParts>
    <vt:vector size="34" baseType="lpstr">
      <vt:lpstr>Arial</vt:lpstr>
      <vt:lpstr>Bernard MT Condensed</vt:lpstr>
      <vt:lpstr>Calibri</vt:lpstr>
      <vt:lpstr>Calibri Light</vt:lpstr>
      <vt:lpstr>Calibri, serif</vt:lpstr>
      <vt:lpstr>Helvetica</vt:lpstr>
      <vt:lpstr>Liberation Sans Narrow</vt:lpstr>
      <vt:lpstr>Liberation Serif</vt:lpstr>
      <vt:lpstr>Roboto</vt:lpstr>
      <vt:lpstr>Source Serif Pro</vt:lpstr>
      <vt:lpstr>Tempus Sans ITC</vt:lpstr>
      <vt:lpstr>Times New Roman</vt:lpstr>
      <vt:lpstr>Wingdings</vt:lpstr>
      <vt:lpstr>Thème Office</vt:lpstr>
      <vt:lpstr>Image</vt:lpstr>
      <vt:lpstr>Adobe Photoshop Image</vt:lpstr>
      <vt:lpstr>La Grande Marche pour la protection des Forêts</vt:lpstr>
      <vt:lpstr>Notre vie dépend de la biodiversité</vt:lpstr>
      <vt:lpstr>Contexte</vt:lpstr>
      <vt:lpstr> </vt:lpstr>
      <vt:lpstr> Les forêts intactes, une solution incontournable pour ralentir les changements climatiques</vt:lpstr>
      <vt:lpstr>L’eau c’est la vie</vt:lpstr>
      <vt:lpstr>Nous n’avons pas protégé le territoire où se concentre la biodiversité.</vt:lpstr>
      <vt:lpstr>Un long travail de parfois plus de 12 ans de consultation vient d’être effectué</vt:lpstr>
      <vt:lpstr>Des gens de partout se mobilisent pour protéger ces territoires qu’ils aiment de tout cœur.</vt:lpstr>
      <vt:lpstr>C’est l’heure de se rassembler pour une grande action commune</vt:lpstr>
      <vt:lpstr>Une Grande marche unissant les gens de tous les peuples et  nations</vt:lpstr>
      <vt:lpstr>À l’écoute des Premiers Peuples</vt:lpstr>
      <vt:lpstr>Sur une route où l’on cultive l’humilité et l’empathie</vt:lpstr>
      <vt:lpstr>                À l’écoute des jeunes et de la nature</vt:lpstr>
      <vt:lpstr>Ensemble nous partageons une seule planète</vt:lpstr>
      <vt:lpstr>Nous pouvons tous nous lever ensemble et faire un pas dans la même direction        Ensemble pour le territoire  </vt:lpstr>
      <vt:lpstr>Les demandes que nous faisons</vt:lpstr>
      <vt:lpstr>Comment vous pouvez vous impliquer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Noée Lamontagne</dc:creator>
  <cp:lastModifiedBy>Noée Lamontagne</cp:lastModifiedBy>
  <cp:revision>126</cp:revision>
  <dcterms:created xsi:type="dcterms:W3CDTF">2021-03-29T19:18:39Z</dcterms:created>
  <dcterms:modified xsi:type="dcterms:W3CDTF">2021-06-26T19:42:26Z</dcterms:modified>
</cp:coreProperties>
</file>